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22"/>
    <a:srgbClr val="282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2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D77D0-7645-481A-B2B2-B48BBC8B3080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D7B9A-05CA-4566-8F1D-1489C8871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46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7B9A-05CA-4566-8F1D-1489C8871A43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27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72899"/>
            <a:ext cx="8038750" cy="1470025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003D6F"/>
                </a:solidFill>
                <a:latin typeface="TeXGyreAdventor" panose="000005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8220" y="2371957"/>
            <a:ext cx="8021816" cy="95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A6C9E"/>
                </a:solidFill>
                <a:latin typeface="TeXGyreAdventor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881562" y="4821181"/>
            <a:ext cx="2694579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‹N°›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10420" y="5347360"/>
            <a:ext cx="2133600" cy="365125"/>
          </a:xfrm>
          <a:prstGeom prst="rect">
            <a:avLst/>
          </a:prstGeom>
        </p:spPr>
        <p:txBody>
          <a:bodyPr/>
          <a:lstStyle/>
          <a:p>
            <a:fld id="{D9868F71-0180-4675-BC28-61CB607B166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Capture d’écran 2016-02-25 à 18.40.1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-1" r="1205" b="986"/>
          <a:stretch/>
        </p:blipFill>
        <p:spPr>
          <a:xfrm>
            <a:off x="-25167" y="4018455"/>
            <a:ext cx="9211112" cy="28563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0"/>
            <a:ext cx="9144001" cy="121355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²</a:t>
            </a:r>
          </a:p>
        </p:txBody>
      </p:sp>
    </p:spTree>
    <p:extLst>
      <p:ext uri="{BB962C8B-B14F-4D97-AF65-F5344CB8AC3E}">
        <p14:creationId xmlns:p14="http://schemas.microsoft.com/office/powerpoint/2010/main" val="424795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XGyreAdventor" panose="000005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45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253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>
                <a:latin typeface="TeXGyreAdventor" panose="000005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1086555"/>
            <a:ext cx="5486400" cy="3641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>
                <a:latin typeface="TeXGyreAdventor" panose="00000500000000000000" pitchFamily="50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8195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63372"/>
            <a:ext cx="7772400" cy="837886"/>
          </a:xfrm>
        </p:spPr>
        <p:txBody>
          <a:bodyPr/>
          <a:lstStyle>
            <a:lvl1pPr algn="ctr">
              <a:defRPr>
                <a:latin typeface="TeXGyreAdventor" panose="000005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778894"/>
            <a:ext cx="7772400" cy="6755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eXGyreAdventor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61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(puc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XGyreAdventor" panose="000005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1pPr>
            <a:lvl2pPr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2pPr>
            <a:lvl3pPr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4pPr>
            <a:lvl5pPr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51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(numéro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XGyreAdventor" panose="000005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1pPr>
            <a:lvl2pPr marL="971550" indent="-514350">
              <a:buFont typeface="+mj-lt"/>
              <a:buAutoNum type="arabicPeriod"/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2pPr>
            <a:lvl3pPr marL="1371600" indent="-457200">
              <a:buFont typeface="+mj-lt"/>
              <a:buAutoNum type="arabicPeriod"/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3pPr>
            <a:lvl4pPr marL="1828800" indent="-457200">
              <a:buFont typeface="+mj-lt"/>
              <a:buAutoNum type="arabicPeriod"/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4pPr>
            <a:lvl5pPr marL="2286000" indent="-457200">
              <a:buFont typeface="+mj-lt"/>
              <a:buAutoNum type="arabicPeriod"/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422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titre (puc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7037" y="1511447"/>
            <a:ext cx="8099762" cy="412009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1pPr>
            <a:lvl2pPr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2pPr>
            <a:lvl3pPr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4pPr>
            <a:lvl5pPr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01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titre (numéro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523" y="1515920"/>
            <a:ext cx="8099762" cy="4053698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1pPr>
            <a:lvl2pPr marL="971550" indent="-514350">
              <a:buFont typeface="+mj-lt"/>
              <a:buAutoNum type="arabicPeriod"/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2pPr>
            <a:lvl3pPr marL="1371600" indent="-457200">
              <a:buFont typeface="+mj-lt"/>
              <a:buAutoNum type="arabicPeriod"/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3pPr>
            <a:lvl4pPr marL="1828800" indent="-457200">
              <a:buFont typeface="+mj-lt"/>
              <a:buAutoNum type="arabicPeriod"/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4pPr>
            <a:lvl5pPr marL="2286000" indent="-457200">
              <a:buFont typeface="+mj-lt"/>
              <a:buAutoNum type="arabicPeriod"/>
              <a:defRPr>
                <a:solidFill>
                  <a:schemeClr val="tx1"/>
                </a:solidFill>
                <a:latin typeface="TeXGyreAdventor" panose="00000500000000000000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62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re + deux contenus (puc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5918" y="1365476"/>
            <a:ext cx="8240882" cy="814752"/>
          </a:xfrm>
        </p:spPr>
        <p:txBody>
          <a:bodyPr/>
          <a:lstStyle>
            <a:lvl1pPr>
              <a:defRPr>
                <a:latin typeface="TeXGyreAdventor" panose="000005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373923"/>
            <a:ext cx="4038600" cy="3752240"/>
          </a:xfrm>
        </p:spPr>
        <p:txBody>
          <a:bodyPr/>
          <a:lstStyle>
            <a:lvl1pPr>
              <a:defRPr sz="2800">
                <a:latin typeface="TeXGyreAdventor" panose="00000500000000000000" pitchFamily="50" charset="0"/>
              </a:defRPr>
            </a:lvl1pPr>
            <a:lvl2pPr>
              <a:defRPr sz="2400">
                <a:latin typeface="TeXGyreAdventor" panose="00000500000000000000" pitchFamily="50" charset="0"/>
              </a:defRPr>
            </a:lvl2pPr>
            <a:lvl3pPr>
              <a:defRPr sz="2000">
                <a:latin typeface="TeXGyreAdventor" panose="00000500000000000000" pitchFamily="50" charset="0"/>
              </a:defRPr>
            </a:lvl3pPr>
            <a:lvl4pPr>
              <a:defRPr sz="1800">
                <a:latin typeface="TeXGyreAdventor" panose="00000500000000000000" pitchFamily="50" charset="0"/>
              </a:defRPr>
            </a:lvl4pPr>
            <a:lvl5pPr>
              <a:defRPr sz="1800">
                <a:latin typeface="TeXGyreAdventor" panose="00000500000000000000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373923"/>
            <a:ext cx="4038600" cy="3752240"/>
          </a:xfrm>
        </p:spPr>
        <p:txBody>
          <a:bodyPr/>
          <a:lstStyle>
            <a:lvl1pPr>
              <a:defRPr sz="2800">
                <a:latin typeface="TeXGyreAdventor" panose="00000500000000000000" pitchFamily="50" charset="0"/>
              </a:defRPr>
            </a:lvl1pPr>
            <a:lvl2pPr>
              <a:defRPr sz="2400">
                <a:latin typeface="TeXGyreAdventor" panose="00000500000000000000" pitchFamily="50" charset="0"/>
              </a:defRPr>
            </a:lvl2pPr>
            <a:lvl3pPr>
              <a:defRPr sz="2000">
                <a:latin typeface="TeXGyreAdventor" panose="00000500000000000000" pitchFamily="50" charset="0"/>
              </a:defRPr>
            </a:lvl3pPr>
            <a:lvl4pPr>
              <a:defRPr sz="1800">
                <a:latin typeface="TeXGyreAdventor" panose="00000500000000000000" pitchFamily="50" charset="0"/>
              </a:defRPr>
            </a:lvl4pPr>
            <a:lvl5pPr>
              <a:defRPr sz="1800">
                <a:latin typeface="TeXGyreAdventor" panose="00000500000000000000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36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(puc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9238"/>
            <a:ext cx="4038600" cy="4676925"/>
          </a:xfrm>
        </p:spPr>
        <p:txBody>
          <a:bodyPr/>
          <a:lstStyle>
            <a:lvl1pPr>
              <a:defRPr sz="2800">
                <a:latin typeface="TeXGyreAdventor" panose="00000500000000000000" pitchFamily="50" charset="0"/>
              </a:defRPr>
            </a:lvl1pPr>
            <a:lvl2pPr>
              <a:defRPr sz="2400">
                <a:latin typeface="TeXGyreAdventor" panose="00000500000000000000" pitchFamily="50" charset="0"/>
              </a:defRPr>
            </a:lvl2pPr>
            <a:lvl3pPr>
              <a:defRPr sz="2000">
                <a:latin typeface="TeXGyreAdventor" panose="00000500000000000000" pitchFamily="50" charset="0"/>
              </a:defRPr>
            </a:lvl3pPr>
            <a:lvl4pPr>
              <a:defRPr sz="1800">
                <a:latin typeface="TeXGyreAdventor" panose="00000500000000000000" pitchFamily="50" charset="0"/>
              </a:defRPr>
            </a:lvl4pPr>
            <a:lvl5pPr>
              <a:defRPr sz="1800">
                <a:latin typeface="TeXGyreAdventor" panose="00000500000000000000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9238"/>
            <a:ext cx="4038600" cy="4676925"/>
          </a:xfrm>
        </p:spPr>
        <p:txBody>
          <a:bodyPr/>
          <a:lstStyle>
            <a:lvl1pPr>
              <a:defRPr sz="2800">
                <a:latin typeface="TeXGyreAdventor" panose="00000500000000000000" pitchFamily="50" charset="0"/>
              </a:defRPr>
            </a:lvl1pPr>
            <a:lvl2pPr>
              <a:defRPr sz="2400">
                <a:latin typeface="TeXGyreAdventor" panose="00000500000000000000" pitchFamily="50" charset="0"/>
              </a:defRPr>
            </a:lvl2pPr>
            <a:lvl3pPr>
              <a:defRPr sz="2000">
                <a:latin typeface="TeXGyreAdventor" panose="00000500000000000000" pitchFamily="50" charset="0"/>
              </a:defRPr>
            </a:lvl3pPr>
            <a:lvl4pPr>
              <a:defRPr sz="1800">
                <a:latin typeface="TeXGyreAdventor" panose="00000500000000000000" pitchFamily="50" charset="0"/>
              </a:defRPr>
            </a:lvl4pPr>
            <a:lvl5pPr>
              <a:defRPr sz="1800">
                <a:latin typeface="TeXGyreAdventor" panose="00000500000000000000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470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(numéro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9238"/>
            <a:ext cx="4038600" cy="4676925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latin typeface="TeXGyreAdventor" panose="00000500000000000000" pitchFamily="50" charset="0"/>
              </a:defRPr>
            </a:lvl1pPr>
            <a:lvl2pPr marL="914400" indent="-457200">
              <a:buFont typeface="+mj-lt"/>
              <a:buAutoNum type="arabicPeriod"/>
              <a:defRPr sz="2400">
                <a:latin typeface="TeXGyreAdventor" panose="00000500000000000000" pitchFamily="50" charset="0"/>
              </a:defRPr>
            </a:lvl2pPr>
            <a:lvl3pPr marL="1371600" indent="-457200">
              <a:buFont typeface="+mj-lt"/>
              <a:buAutoNum type="arabicPeriod"/>
              <a:defRPr sz="2000">
                <a:latin typeface="TeXGyreAdventor" panose="00000500000000000000" pitchFamily="50" charset="0"/>
              </a:defRPr>
            </a:lvl3pPr>
            <a:lvl4pPr marL="1714500" indent="-342900">
              <a:buFont typeface="+mj-lt"/>
              <a:buAutoNum type="arabicPeriod"/>
              <a:defRPr sz="1800">
                <a:latin typeface="TeXGyreAdventor" panose="00000500000000000000" pitchFamily="50" charset="0"/>
              </a:defRPr>
            </a:lvl4pPr>
            <a:lvl5pPr marL="2171700" indent="-342900">
              <a:buFont typeface="+mj-lt"/>
              <a:buAutoNum type="arabicPeriod"/>
              <a:defRPr sz="1800">
                <a:latin typeface="TeXGyreAdventor" panose="00000500000000000000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9238"/>
            <a:ext cx="4038600" cy="4676925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latin typeface="TeXGyreAdventor" panose="00000500000000000000" pitchFamily="50" charset="0"/>
              </a:defRPr>
            </a:lvl1pPr>
            <a:lvl2pPr marL="914400" indent="-457200">
              <a:buFont typeface="+mj-lt"/>
              <a:buAutoNum type="arabicPeriod"/>
              <a:defRPr sz="2400">
                <a:latin typeface="TeXGyreAdventor" panose="00000500000000000000" pitchFamily="50" charset="0"/>
              </a:defRPr>
            </a:lvl2pPr>
            <a:lvl3pPr marL="1371600" indent="-457200">
              <a:buFont typeface="+mj-lt"/>
              <a:buAutoNum type="arabicPeriod"/>
              <a:defRPr sz="2000">
                <a:latin typeface="TeXGyreAdventor" panose="00000500000000000000" pitchFamily="50" charset="0"/>
              </a:defRPr>
            </a:lvl3pPr>
            <a:lvl4pPr marL="1714500" indent="-342900">
              <a:buFont typeface="+mj-lt"/>
              <a:buAutoNum type="arabicPeriod"/>
              <a:defRPr sz="1800">
                <a:latin typeface="TeXGyreAdventor" panose="00000500000000000000" pitchFamily="50" charset="0"/>
              </a:defRPr>
            </a:lvl4pPr>
            <a:lvl5pPr marL="2171700" indent="-342900">
              <a:buFont typeface="+mj-lt"/>
              <a:buAutoNum type="arabicPeriod"/>
              <a:defRPr sz="1800">
                <a:latin typeface="TeXGyreAdventor" panose="00000500000000000000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578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189501" y="5832217"/>
            <a:ext cx="2979159" cy="1050441"/>
          </a:xfrm>
          <a:prstGeom prst="rect">
            <a:avLst/>
          </a:prstGeom>
          <a:solidFill>
            <a:srgbClr val="EE6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eXGyreAdventor" panose="00000500000000000000" pitchFamily="50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87036" y="1329964"/>
            <a:ext cx="8099763" cy="814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7037" y="2600020"/>
            <a:ext cx="8099762" cy="2911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 descr="Capture d’écran 2016-02-25 à 18.40.59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4"/>
          <a:stretch/>
        </p:blipFill>
        <p:spPr>
          <a:xfrm>
            <a:off x="7228852" y="0"/>
            <a:ext cx="1915148" cy="11994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54080"/>
            <a:ext cx="6408932" cy="421199"/>
          </a:xfrm>
          <a:prstGeom prst="rect">
            <a:avLst/>
          </a:prstGeom>
          <a:solidFill>
            <a:srgbClr val="EE6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Lune 14"/>
          <p:cNvSpPr/>
          <p:nvPr/>
        </p:nvSpPr>
        <p:spPr>
          <a:xfrm rot="14713247">
            <a:off x="5320652" y="5636782"/>
            <a:ext cx="561579" cy="1549513"/>
          </a:xfrm>
          <a:prstGeom prst="moon">
            <a:avLst/>
          </a:prstGeom>
          <a:solidFill>
            <a:srgbClr val="EE6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-24600" y="5806341"/>
            <a:ext cx="9193261" cy="1073941"/>
            <a:chOff x="-24600" y="5806341"/>
            <a:chExt cx="9193261" cy="1073941"/>
          </a:xfrm>
        </p:grpSpPr>
        <p:sp>
          <p:nvSpPr>
            <p:cNvPr id="14" name="Rectangle 13"/>
            <p:cNvSpPr/>
            <p:nvPr/>
          </p:nvSpPr>
          <p:spPr>
            <a:xfrm>
              <a:off x="6189502" y="5806341"/>
              <a:ext cx="2979159" cy="1050441"/>
            </a:xfrm>
            <a:prstGeom prst="rect">
              <a:avLst/>
            </a:prstGeom>
            <a:solidFill>
              <a:srgbClr val="EE63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latin typeface="TeXGyreAdventor" panose="00000500000000000000" pitchFamily="50" charset="0"/>
              </a:endParaRPr>
            </a:p>
          </p:txBody>
        </p:sp>
        <p:sp>
          <p:nvSpPr>
            <p:cNvPr id="16" name="Lune 15"/>
            <p:cNvSpPr/>
            <p:nvPr/>
          </p:nvSpPr>
          <p:spPr>
            <a:xfrm rot="14713247">
              <a:off x="5320653" y="5636784"/>
              <a:ext cx="561579" cy="1549513"/>
            </a:xfrm>
            <a:prstGeom prst="moon">
              <a:avLst/>
            </a:prstGeom>
            <a:solidFill>
              <a:srgbClr val="EE63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24600" y="6459083"/>
              <a:ext cx="6408932" cy="421199"/>
            </a:xfrm>
            <a:prstGeom prst="rect">
              <a:avLst/>
            </a:prstGeom>
            <a:solidFill>
              <a:srgbClr val="EE63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95895" y="6114090"/>
              <a:ext cx="383975" cy="421199"/>
            </a:xfrm>
            <a:prstGeom prst="rect">
              <a:avLst/>
            </a:prstGeom>
            <a:solidFill>
              <a:srgbClr val="EE63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latin typeface="TeXGyreAdventor" panose="00000500000000000000" pitchFamily="50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476" y="391069"/>
            <a:ext cx="5286226" cy="383416"/>
          </a:xfrm>
          <a:custGeom>
            <a:avLst/>
            <a:gdLst>
              <a:gd name="connsiteX0" fmla="*/ 0 w 5286226"/>
              <a:gd name="connsiteY0" fmla="*/ 0 h 383416"/>
              <a:gd name="connsiteX1" fmla="*/ 5286226 w 5286226"/>
              <a:gd name="connsiteY1" fmla="*/ 0 h 383416"/>
              <a:gd name="connsiteX2" fmla="*/ 5286226 w 5286226"/>
              <a:gd name="connsiteY2" fmla="*/ 383416 h 383416"/>
              <a:gd name="connsiteX3" fmla="*/ 0 w 5286226"/>
              <a:gd name="connsiteY3" fmla="*/ 383416 h 383416"/>
              <a:gd name="connsiteX4" fmla="*/ 0 w 5286226"/>
              <a:gd name="connsiteY4" fmla="*/ 0 h 383416"/>
              <a:gd name="connsiteX0" fmla="*/ 0 w 5286226"/>
              <a:gd name="connsiteY0" fmla="*/ 0 h 383416"/>
              <a:gd name="connsiteX1" fmla="*/ 5286226 w 5286226"/>
              <a:gd name="connsiteY1" fmla="*/ 0 h 383416"/>
              <a:gd name="connsiteX2" fmla="*/ 5022457 w 5286226"/>
              <a:gd name="connsiteY2" fmla="*/ 365832 h 383416"/>
              <a:gd name="connsiteX3" fmla="*/ 0 w 5286226"/>
              <a:gd name="connsiteY3" fmla="*/ 383416 h 383416"/>
              <a:gd name="connsiteX4" fmla="*/ 0 w 5286226"/>
              <a:gd name="connsiteY4" fmla="*/ 0 h 383416"/>
              <a:gd name="connsiteX0" fmla="*/ 0 w 5286226"/>
              <a:gd name="connsiteY0" fmla="*/ 0 h 383416"/>
              <a:gd name="connsiteX1" fmla="*/ 5286226 w 5286226"/>
              <a:gd name="connsiteY1" fmla="*/ 0 h 383416"/>
              <a:gd name="connsiteX2" fmla="*/ 5145549 w 5286226"/>
              <a:gd name="connsiteY2" fmla="*/ 374625 h 383416"/>
              <a:gd name="connsiteX3" fmla="*/ 0 w 5286226"/>
              <a:gd name="connsiteY3" fmla="*/ 383416 h 383416"/>
              <a:gd name="connsiteX4" fmla="*/ 0 w 5286226"/>
              <a:gd name="connsiteY4" fmla="*/ 0 h 3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6226" h="383416">
                <a:moveTo>
                  <a:pt x="0" y="0"/>
                </a:moveTo>
                <a:lnTo>
                  <a:pt x="5286226" y="0"/>
                </a:lnTo>
                <a:lnTo>
                  <a:pt x="5145549" y="374625"/>
                </a:lnTo>
                <a:lnTo>
                  <a:pt x="0" y="383416"/>
                </a:lnTo>
                <a:lnTo>
                  <a:pt x="0" y="0"/>
                </a:lnTo>
                <a:close/>
              </a:path>
            </a:pathLst>
          </a:custGeom>
          <a:solidFill>
            <a:srgbClr val="1E59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latin typeface="TeXGyreAdventor" panose="00000500000000000000" pitchFamily="50" charset="0"/>
            </a:endParaRPr>
          </a:p>
        </p:txBody>
      </p:sp>
      <p:sp>
        <p:nvSpPr>
          <p:cNvPr id="22" name="Lune 21"/>
          <p:cNvSpPr/>
          <p:nvPr userDrawn="1"/>
        </p:nvSpPr>
        <p:spPr>
          <a:xfrm rot="14713247">
            <a:off x="5320653" y="5619850"/>
            <a:ext cx="561579" cy="1549513"/>
          </a:xfrm>
          <a:prstGeom prst="moon">
            <a:avLst/>
          </a:prstGeom>
          <a:solidFill>
            <a:srgbClr val="EE6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5" name="Rectangle 6"/>
          <p:cNvSpPr/>
          <p:nvPr userDrawn="1"/>
        </p:nvSpPr>
        <p:spPr>
          <a:xfrm>
            <a:off x="8476" y="391069"/>
            <a:ext cx="5286226" cy="383416"/>
          </a:xfrm>
          <a:custGeom>
            <a:avLst/>
            <a:gdLst>
              <a:gd name="connsiteX0" fmla="*/ 0 w 5286226"/>
              <a:gd name="connsiteY0" fmla="*/ 0 h 383416"/>
              <a:gd name="connsiteX1" fmla="*/ 5286226 w 5286226"/>
              <a:gd name="connsiteY1" fmla="*/ 0 h 383416"/>
              <a:gd name="connsiteX2" fmla="*/ 5286226 w 5286226"/>
              <a:gd name="connsiteY2" fmla="*/ 383416 h 383416"/>
              <a:gd name="connsiteX3" fmla="*/ 0 w 5286226"/>
              <a:gd name="connsiteY3" fmla="*/ 383416 h 383416"/>
              <a:gd name="connsiteX4" fmla="*/ 0 w 5286226"/>
              <a:gd name="connsiteY4" fmla="*/ 0 h 383416"/>
              <a:gd name="connsiteX0" fmla="*/ 0 w 5286226"/>
              <a:gd name="connsiteY0" fmla="*/ 0 h 383416"/>
              <a:gd name="connsiteX1" fmla="*/ 5286226 w 5286226"/>
              <a:gd name="connsiteY1" fmla="*/ 0 h 383416"/>
              <a:gd name="connsiteX2" fmla="*/ 5022457 w 5286226"/>
              <a:gd name="connsiteY2" fmla="*/ 365832 h 383416"/>
              <a:gd name="connsiteX3" fmla="*/ 0 w 5286226"/>
              <a:gd name="connsiteY3" fmla="*/ 383416 h 383416"/>
              <a:gd name="connsiteX4" fmla="*/ 0 w 5286226"/>
              <a:gd name="connsiteY4" fmla="*/ 0 h 383416"/>
              <a:gd name="connsiteX0" fmla="*/ 0 w 5286226"/>
              <a:gd name="connsiteY0" fmla="*/ 0 h 383416"/>
              <a:gd name="connsiteX1" fmla="*/ 5286226 w 5286226"/>
              <a:gd name="connsiteY1" fmla="*/ 0 h 383416"/>
              <a:gd name="connsiteX2" fmla="*/ 5145549 w 5286226"/>
              <a:gd name="connsiteY2" fmla="*/ 374625 h 383416"/>
              <a:gd name="connsiteX3" fmla="*/ 0 w 5286226"/>
              <a:gd name="connsiteY3" fmla="*/ 383416 h 383416"/>
              <a:gd name="connsiteX4" fmla="*/ 0 w 5286226"/>
              <a:gd name="connsiteY4" fmla="*/ 0 h 3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6226" h="383416">
                <a:moveTo>
                  <a:pt x="0" y="0"/>
                </a:moveTo>
                <a:lnTo>
                  <a:pt x="5286226" y="0"/>
                </a:lnTo>
                <a:lnTo>
                  <a:pt x="5145549" y="374625"/>
                </a:lnTo>
                <a:lnTo>
                  <a:pt x="0" y="383416"/>
                </a:lnTo>
                <a:lnTo>
                  <a:pt x="0" y="0"/>
                </a:lnTo>
                <a:close/>
              </a:path>
            </a:pathLst>
          </a:custGeom>
          <a:solidFill>
            <a:srgbClr val="1E59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latin typeface="TeXGyreAdventor" panose="00000500000000000000" pitchFamily="50" charset="0"/>
            </a:endParaRPr>
          </a:p>
        </p:txBody>
      </p:sp>
      <p:sp>
        <p:nvSpPr>
          <p:cNvPr id="26" name="ZoneTexte 25"/>
          <p:cNvSpPr txBox="1"/>
          <p:nvPr userDrawn="1"/>
        </p:nvSpPr>
        <p:spPr>
          <a:xfrm>
            <a:off x="587036" y="437500"/>
            <a:ext cx="4536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chemeClr val="bg1"/>
                </a:solidFill>
                <a:latin typeface="TeXGyreAdventor" panose="00000500000000000000" pitchFamily="50" charset="0"/>
              </a:rPr>
              <a:t>Charte graphique – </a:t>
            </a:r>
            <a:r>
              <a:rPr lang="fr-FR" sz="1400" b="1" dirty="0" err="1">
                <a:solidFill>
                  <a:schemeClr val="bg1"/>
                </a:solidFill>
                <a:latin typeface="TeXGyreAdventor" panose="00000500000000000000" pitchFamily="50" charset="0"/>
              </a:rPr>
              <a:t>Madis</a:t>
            </a:r>
            <a:r>
              <a:rPr lang="fr-FR" sz="1400" b="1" dirty="0">
                <a:solidFill>
                  <a:schemeClr val="bg1"/>
                </a:solidFill>
                <a:latin typeface="TeXGyreAdventor" panose="00000500000000000000" pitchFamily="50" charset="0"/>
              </a:rPr>
              <a:t> cyber</a:t>
            </a:r>
          </a:p>
        </p:txBody>
      </p:sp>
    </p:spTree>
    <p:extLst>
      <p:ext uri="{BB962C8B-B14F-4D97-AF65-F5344CB8AC3E}">
        <p14:creationId xmlns:p14="http://schemas.microsoft.com/office/powerpoint/2010/main" val="242367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88" r:id="rId4"/>
    <p:sldLayoutId id="2147483694" r:id="rId5"/>
    <p:sldLayoutId id="2147483680" r:id="rId6"/>
    <p:sldLayoutId id="2147483690" r:id="rId7"/>
    <p:sldLayoutId id="2147483681" r:id="rId8"/>
    <p:sldLayoutId id="2147483682" r:id="rId9"/>
    <p:sldLayoutId id="2147483691" r:id="rId10"/>
    <p:sldLayoutId id="2147483692" r:id="rId11"/>
    <p:sldLayoutId id="2147483693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6B5C5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TeXGyreAdventor" panose="00000500000000000000" pitchFamily="50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Charte graphique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Madis</a:t>
            </a:r>
            <a:r>
              <a:rPr lang="fr-FR" dirty="0"/>
              <a:t> cyber</a:t>
            </a:r>
          </a:p>
        </p:txBody>
      </p:sp>
    </p:spTree>
    <p:extLst>
      <p:ext uri="{BB962C8B-B14F-4D97-AF65-F5344CB8AC3E}">
        <p14:creationId xmlns:p14="http://schemas.microsoft.com/office/powerpoint/2010/main" val="3140757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8949A-5053-550F-45E4-05A89696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Conformité RGAA </a:t>
            </a:r>
            <a:r>
              <a:rPr lang="fr-FR" sz="1600" dirty="0"/>
              <a:t>– partie 1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693AB-A901-7C16-C65E-05DF4A218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36" y="2144716"/>
            <a:ext cx="7969927" cy="9381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600" dirty="0">
                <a:solidFill>
                  <a:schemeClr val="tx2"/>
                </a:solidFill>
                <a:latin typeface="+mj-lt"/>
                <a:cs typeface="Poppins Light" panose="00000400000000000000" pitchFamily="50" charset="0"/>
              </a:rPr>
              <a:t>Les communications en ligne sont soumises au Référentiel Général d’Amélioration de l’Accessibilité (RGAA 4.0) et dans ce cadre, le respect des règles en matière de contraste est indispensable.</a:t>
            </a:r>
          </a:p>
          <a:p>
            <a:pPr marL="0" indent="0">
              <a:buNone/>
            </a:pPr>
            <a:endParaRPr lang="fr-FR" sz="1600" dirty="0">
              <a:solidFill>
                <a:schemeClr val="tx2"/>
              </a:solidFill>
              <a:latin typeface="+mj-lt"/>
              <a:cs typeface="Poppins Light" panose="00000400000000000000" pitchFamily="50" charset="0"/>
            </a:endParaRPr>
          </a:p>
          <a:p>
            <a:pPr marL="0" indent="0">
              <a:buNone/>
            </a:pPr>
            <a:r>
              <a:rPr lang="fr-FR" sz="1600" b="1" dirty="0">
                <a:solidFill>
                  <a:schemeClr val="tx2"/>
                </a:solidFill>
                <a:latin typeface="+mj-lt"/>
                <a:cs typeface="Poppins Light" panose="00000400000000000000" pitchFamily="50" charset="0"/>
              </a:rPr>
              <a:t>Voici la matrice des couleurs de la charte graphique :</a:t>
            </a:r>
          </a:p>
          <a:p>
            <a:pPr marL="0" indent="0">
              <a:buNone/>
            </a:pPr>
            <a:endParaRPr lang="fr-FR" sz="1600" dirty="0">
              <a:solidFill>
                <a:schemeClr val="tx2"/>
              </a:solidFill>
              <a:latin typeface="+mj-lt"/>
              <a:cs typeface="Poppins Light" panose="00000400000000000000" pitchFamily="50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2D9C84-6560-32A6-DC0E-7EA96C107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13" y="3652800"/>
            <a:ext cx="4700898" cy="16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2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8949A-5053-550F-45E4-05A89696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Conformité RGAA</a:t>
            </a:r>
            <a:r>
              <a:rPr lang="fr-FR" sz="3600" dirty="0"/>
              <a:t> </a:t>
            </a:r>
            <a:r>
              <a:rPr lang="fr-FR" sz="1600" dirty="0"/>
              <a:t>– partie 2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693AB-A901-7C16-C65E-05DF4A218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36" y="2144716"/>
            <a:ext cx="7969927" cy="477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chemeClr val="tx2"/>
                </a:solidFill>
                <a:latin typeface="+mj-lt"/>
                <a:cs typeface="Poppins Light" panose="00000400000000000000" pitchFamily="50" charset="0"/>
              </a:rPr>
              <a:t>Voici les contrastes à respecter pour répondre aux obligations :</a:t>
            </a:r>
          </a:p>
          <a:p>
            <a:pPr marL="0" indent="0">
              <a:buNone/>
            </a:pPr>
            <a:endParaRPr lang="fr-FR" sz="1600" dirty="0">
              <a:solidFill>
                <a:schemeClr val="tx2"/>
              </a:solidFill>
              <a:latin typeface="+mj-lt"/>
              <a:cs typeface="Poppins Light" panose="00000400000000000000" pitchFamily="50" charset="0"/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5F63BDA3-447D-8C0F-E370-F5C06596CCE8}"/>
              </a:ext>
            </a:extLst>
          </p:cNvPr>
          <p:cNvSpPr txBox="1"/>
          <p:nvPr/>
        </p:nvSpPr>
        <p:spPr>
          <a:xfrm>
            <a:off x="587036" y="2713338"/>
            <a:ext cx="75728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+mj-lt"/>
              </a:rPr>
              <a:t>Pour les grands textes (&gt; 18,5 px en gras ou &gt; 24 px en non gras), </a:t>
            </a:r>
            <a:r>
              <a:rPr lang="fr-FR" sz="1200" u="sng" dirty="0">
                <a:latin typeface="+mj-lt"/>
              </a:rPr>
              <a:t>contraste minimum de 3:1 :</a:t>
            </a:r>
          </a:p>
          <a:p>
            <a:endParaRPr lang="fr-FR" sz="1200" dirty="0">
              <a:latin typeface="+mj-lt"/>
            </a:endParaRPr>
          </a:p>
          <a:p>
            <a:endParaRPr lang="fr-FR" sz="1200" dirty="0">
              <a:latin typeface="+mj-lt"/>
            </a:endParaRPr>
          </a:p>
          <a:p>
            <a:endParaRPr lang="fr-FR" sz="1200" dirty="0">
              <a:latin typeface="+mj-lt"/>
            </a:endParaRPr>
          </a:p>
          <a:p>
            <a:endParaRPr lang="fr-FR" sz="1200" dirty="0">
              <a:latin typeface="+mj-lt"/>
            </a:endParaRPr>
          </a:p>
          <a:p>
            <a:endParaRPr lang="fr-FR" sz="1200" dirty="0">
              <a:latin typeface="+mj-lt"/>
            </a:endParaRPr>
          </a:p>
          <a:p>
            <a:endParaRPr lang="fr-FR" sz="1200" dirty="0">
              <a:latin typeface="+mj-lt"/>
            </a:endParaRPr>
          </a:p>
          <a:p>
            <a:endParaRPr lang="fr-FR" sz="1200" dirty="0">
              <a:latin typeface="+mj-lt"/>
            </a:endParaRPr>
          </a:p>
          <a:p>
            <a:endParaRPr lang="fr-FR" sz="1200" dirty="0">
              <a:latin typeface="+mj-lt"/>
            </a:endParaRPr>
          </a:p>
          <a:p>
            <a:r>
              <a:rPr lang="fr-FR" sz="1200" dirty="0">
                <a:latin typeface="+mj-lt"/>
              </a:rPr>
              <a:t> </a:t>
            </a:r>
          </a:p>
          <a:p>
            <a:r>
              <a:rPr lang="fr-FR" sz="1200" dirty="0">
                <a:latin typeface="+mj-lt"/>
              </a:rPr>
              <a:t>Pour les petits textes (&lt; 18,5 px en gras ou &lt; 24 px en non gras) ou éléments d'interface, </a:t>
            </a:r>
            <a:r>
              <a:rPr lang="fr-FR" sz="1200" u="sng" dirty="0">
                <a:latin typeface="+mj-lt"/>
              </a:rPr>
              <a:t>contraste minimum de 4,5:1 :</a:t>
            </a:r>
            <a:endParaRPr lang="fr-FR" sz="1200" dirty="0"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43F8C63-EE26-84A0-6E2E-75133CB7CFB3}"/>
              </a:ext>
            </a:extLst>
          </p:cNvPr>
          <p:cNvSpPr txBox="1"/>
          <p:nvPr/>
        </p:nvSpPr>
        <p:spPr>
          <a:xfrm>
            <a:off x="6895775" y="1496845"/>
            <a:ext cx="2053074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50" i="1" dirty="0">
                <a:latin typeface="+mj-lt"/>
              </a:rPr>
              <a:t>Bon à savoir : si la case est vide, l’utilisation de la couleur correspondante et de son fond n’est pas recommandée.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376547-20D1-7714-0B5D-3A45E4F03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4" y="3194142"/>
            <a:ext cx="2962275" cy="11620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425F4B-DDCB-96A6-7ED7-D2010173C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294" y="4980348"/>
            <a:ext cx="3103624" cy="11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8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61A9BBA-0C89-96A6-B727-F20B791C13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0A570590-2791-9A1D-B4CB-9EADC8A03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778894"/>
            <a:ext cx="7772400" cy="2619274"/>
          </a:xfrm>
        </p:spPr>
        <p:txBody>
          <a:bodyPr>
            <a:normAutofit fontScale="70000" lnSpcReduction="20000"/>
          </a:bodyPr>
          <a:lstStyle/>
          <a:p>
            <a:pPr marL="514350" indent="-514350" algn="l">
              <a:lnSpc>
                <a:spcPct val="100000"/>
              </a:lnSpc>
              <a:buFont typeface="+mj-lt"/>
              <a:buAutoNum type="arabicPeriod" startAt="2"/>
            </a:pPr>
            <a:r>
              <a:rPr lang="fr-FR" sz="2800" dirty="0">
                <a:latin typeface="+mj-lt"/>
                <a:ea typeface="Montserrat" charset="0"/>
                <a:cs typeface="Poppins Light" panose="00000400000000000000" pitchFamily="50" charset="0"/>
              </a:rPr>
              <a:t>Construction graphique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 startAt="2"/>
            </a:pPr>
            <a:r>
              <a:rPr lang="fr-FR" sz="2800" dirty="0">
                <a:latin typeface="+mj-lt"/>
                <a:ea typeface="Montserrat" charset="0"/>
                <a:cs typeface="Poppins Light" panose="00000400000000000000" pitchFamily="50" charset="0"/>
              </a:rPr>
              <a:t>Codes couleurs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 startAt="2"/>
            </a:pPr>
            <a:r>
              <a:rPr lang="fr-FR" sz="2800" dirty="0">
                <a:latin typeface="+mj-lt"/>
                <a:ea typeface="Montserrat" charset="0"/>
                <a:cs typeface="Poppins Light" panose="00000400000000000000" pitchFamily="50" charset="0"/>
              </a:rPr>
              <a:t>Versions monochromes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 startAt="2"/>
            </a:pPr>
            <a:r>
              <a:rPr lang="fr-FR" sz="2800" dirty="0">
                <a:latin typeface="+mj-lt"/>
                <a:ea typeface="Montserrat" charset="0"/>
                <a:cs typeface="Poppins Light" panose="00000400000000000000" pitchFamily="50" charset="0"/>
              </a:rPr>
              <a:t>Caractéristiques typographiques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 startAt="2"/>
            </a:pPr>
            <a:r>
              <a:rPr lang="fr-FR" sz="2800" dirty="0">
                <a:latin typeface="+mj-lt"/>
                <a:ea typeface="Montserrat" charset="0"/>
                <a:cs typeface="Poppins Light" panose="00000400000000000000" pitchFamily="50" charset="0"/>
              </a:rPr>
              <a:t>Adaptabilité multi-supports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 startAt="2"/>
            </a:pPr>
            <a:r>
              <a:rPr lang="fr-FR" sz="2800" dirty="0">
                <a:latin typeface="+mj-lt"/>
                <a:ea typeface="Montserrat" charset="0"/>
                <a:cs typeface="Poppins Light" panose="00000400000000000000" pitchFamily="50" charset="0"/>
              </a:rPr>
              <a:t>Usages interdits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 startAt="2"/>
            </a:pPr>
            <a:r>
              <a:rPr lang="fr-FR" sz="2800" dirty="0">
                <a:latin typeface="+mj-lt"/>
                <a:ea typeface="Montserrat" charset="0"/>
                <a:cs typeface="Poppins Light" panose="00000400000000000000" pitchFamily="50" charset="0"/>
              </a:rPr>
              <a:t>Univers graphiques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 startAt="2"/>
            </a:pPr>
            <a:r>
              <a:rPr lang="fr-FR" sz="2800" dirty="0">
                <a:latin typeface="+mj-lt"/>
                <a:ea typeface="Montserrat" charset="0"/>
                <a:cs typeface="Poppins Light" panose="00000400000000000000" pitchFamily="50" charset="0"/>
              </a:rPr>
              <a:t>Conformité RGAA</a:t>
            </a:r>
          </a:p>
        </p:txBody>
      </p:sp>
    </p:spTree>
    <p:extLst>
      <p:ext uri="{BB962C8B-B14F-4D97-AF65-F5344CB8AC3E}">
        <p14:creationId xmlns:p14="http://schemas.microsoft.com/office/powerpoint/2010/main" val="73560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75A4A8E-D368-FA48-AD09-75A96003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Construction graphique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1B1F8F5-B715-FBD2-F057-ACA91EB5D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37" y="2600020"/>
            <a:ext cx="8099762" cy="3918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600" dirty="0">
                <a:solidFill>
                  <a:schemeClr val="tx2"/>
                </a:solidFill>
                <a:latin typeface="+mj-lt"/>
                <a:ea typeface="Montserrat" charset="0"/>
                <a:cs typeface="Poppins Light" panose="00000400000000000000" pitchFamily="50" charset="0"/>
              </a:rPr>
              <a:t>Les valeurs de construction sont exprimées en centimètres.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0FC64B1-903F-38F1-DAF3-771425EF2AFB}"/>
              </a:ext>
            </a:extLst>
          </p:cNvPr>
          <p:cNvGrpSpPr/>
          <p:nvPr/>
        </p:nvGrpSpPr>
        <p:grpSpPr>
          <a:xfrm>
            <a:off x="8240099" y="5335018"/>
            <a:ext cx="446700" cy="319976"/>
            <a:chOff x="1875503" y="6246866"/>
            <a:chExt cx="446700" cy="319976"/>
          </a:xfrm>
        </p:grpSpPr>
        <p:sp>
          <p:nvSpPr>
            <p:cNvPr id="8" name="Parenthèse ouvrante 7">
              <a:extLst>
                <a:ext uri="{FF2B5EF4-FFF2-40B4-BE49-F238E27FC236}">
                  <a16:creationId xmlns:a16="http://schemas.microsoft.com/office/drawing/2014/main" id="{96E3A436-A404-7B28-592F-62D66D089323}"/>
                </a:ext>
              </a:extLst>
            </p:cNvPr>
            <p:cNvSpPr/>
            <p:nvPr/>
          </p:nvSpPr>
          <p:spPr>
            <a:xfrm rot="16200000">
              <a:off x="2070278" y="6358267"/>
              <a:ext cx="57150" cy="360000"/>
            </a:xfrm>
            <a:prstGeom prst="leftBracket">
              <a:avLst/>
            </a:prstGeom>
            <a:ln w="12700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439E9F5-B18A-FCE9-45CB-1394BECEC8FC}"/>
                </a:ext>
              </a:extLst>
            </p:cNvPr>
            <p:cNvSpPr txBox="1"/>
            <p:nvPr/>
          </p:nvSpPr>
          <p:spPr>
            <a:xfrm>
              <a:off x="1875503" y="6246866"/>
              <a:ext cx="4467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/>
                <a:t>1 cm</a:t>
              </a:r>
            </a:p>
          </p:txBody>
        </p:sp>
      </p:grpSp>
      <p:pic>
        <p:nvPicPr>
          <p:cNvPr id="13" name="Image 1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97F0033-84D1-2FBB-FEDB-D7582BF10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90" y="3705267"/>
            <a:ext cx="3721608" cy="1551432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7A0CE51F-A2FC-83C1-5A88-B020FE82D34E}"/>
              </a:ext>
            </a:extLst>
          </p:cNvPr>
          <p:cNvGrpSpPr/>
          <p:nvPr/>
        </p:nvGrpSpPr>
        <p:grpSpPr>
          <a:xfrm>
            <a:off x="2518690" y="5574740"/>
            <a:ext cx="3721607" cy="382992"/>
            <a:chOff x="2287782" y="5556207"/>
            <a:chExt cx="7177016" cy="382992"/>
          </a:xfrm>
        </p:grpSpPr>
        <p:sp>
          <p:nvSpPr>
            <p:cNvPr id="15" name="Parenthèse ouvrante 14">
              <a:extLst>
                <a:ext uri="{FF2B5EF4-FFF2-40B4-BE49-F238E27FC236}">
                  <a16:creationId xmlns:a16="http://schemas.microsoft.com/office/drawing/2014/main" id="{2ABC31E8-B553-7AB9-7EDC-5EFCC6083475}"/>
                </a:ext>
              </a:extLst>
            </p:cNvPr>
            <p:cNvSpPr/>
            <p:nvPr/>
          </p:nvSpPr>
          <p:spPr>
            <a:xfrm rot="16200000">
              <a:off x="5841754" y="2002235"/>
              <a:ext cx="69071" cy="7177016"/>
            </a:xfrm>
            <a:prstGeom prst="leftBracket">
              <a:avLst/>
            </a:prstGeom>
            <a:ln w="12700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C985796-B146-D4D3-0C45-2B4448DB4F98}"/>
                </a:ext>
              </a:extLst>
            </p:cNvPr>
            <p:cNvSpPr txBox="1"/>
            <p:nvPr/>
          </p:nvSpPr>
          <p:spPr>
            <a:xfrm>
              <a:off x="5264597" y="5662200"/>
              <a:ext cx="1223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+mj-lt"/>
                </a:rPr>
                <a:t>10,34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62E71E6-B394-FF9B-069E-DDA5C90EFF26}"/>
              </a:ext>
            </a:extLst>
          </p:cNvPr>
          <p:cNvGrpSpPr/>
          <p:nvPr/>
        </p:nvGrpSpPr>
        <p:grpSpPr>
          <a:xfrm>
            <a:off x="1504781" y="3705267"/>
            <a:ext cx="586305" cy="1551432"/>
            <a:chOff x="2470322" y="1765141"/>
            <a:chExt cx="586305" cy="4864511"/>
          </a:xfrm>
        </p:grpSpPr>
        <p:sp>
          <p:nvSpPr>
            <p:cNvPr id="18" name="Parenthèse ouvrante 17">
              <a:extLst>
                <a:ext uri="{FF2B5EF4-FFF2-40B4-BE49-F238E27FC236}">
                  <a16:creationId xmlns:a16="http://schemas.microsoft.com/office/drawing/2014/main" id="{0B556C23-AA6E-3A46-2D79-13E82DE15859}"/>
                </a:ext>
              </a:extLst>
            </p:cNvPr>
            <p:cNvSpPr/>
            <p:nvPr/>
          </p:nvSpPr>
          <p:spPr>
            <a:xfrm rot="10800000" flipH="1">
              <a:off x="3010908" y="1765141"/>
              <a:ext cx="45719" cy="4864511"/>
            </a:xfrm>
            <a:prstGeom prst="leftBracket">
              <a:avLst/>
            </a:prstGeom>
            <a:ln w="12700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3D73804-28D8-9318-3761-D07EF57B362B}"/>
                </a:ext>
              </a:extLst>
            </p:cNvPr>
            <p:cNvSpPr txBox="1"/>
            <p:nvPr/>
          </p:nvSpPr>
          <p:spPr>
            <a:xfrm>
              <a:off x="2470322" y="3760728"/>
              <a:ext cx="564765" cy="868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+mj-lt"/>
                </a:rPr>
                <a:t>4,31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2A30320-9DDB-B3B6-53B3-3BA7082CB9A8}"/>
              </a:ext>
            </a:extLst>
          </p:cNvPr>
          <p:cNvGrpSpPr/>
          <p:nvPr/>
        </p:nvGrpSpPr>
        <p:grpSpPr>
          <a:xfrm>
            <a:off x="6406847" y="3705266"/>
            <a:ext cx="691787" cy="559933"/>
            <a:chOff x="2959606" y="4307136"/>
            <a:chExt cx="691787" cy="1755668"/>
          </a:xfrm>
        </p:grpSpPr>
        <p:sp>
          <p:nvSpPr>
            <p:cNvPr id="21" name="Parenthèse ouvrante 20">
              <a:extLst>
                <a:ext uri="{FF2B5EF4-FFF2-40B4-BE49-F238E27FC236}">
                  <a16:creationId xmlns:a16="http://schemas.microsoft.com/office/drawing/2014/main" id="{3AAED22D-7122-6152-23EB-B0DC079692B0}"/>
                </a:ext>
              </a:extLst>
            </p:cNvPr>
            <p:cNvSpPr/>
            <p:nvPr/>
          </p:nvSpPr>
          <p:spPr>
            <a:xfrm rot="10800000">
              <a:off x="2959606" y="4307136"/>
              <a:ext cx="45719" cy="1755668"/>
            </a:xfrm>
            <a:prstGeom prst="leftBracket">
              <a:avLst/>
            </a:prstGeom>
            <a:ln w="12700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6F64742-4490-F316-0CF1-8B9CA6AE2894}"/>
                </a:ext>
              </a:extLst>
            </p:cNvPr>
            <p:cNvSpPr txBox="1"/>
            <p:nvPr/>
          </p:nvSpPr>
          <p:spPr>
            <a:xfrm>
              <a:off x="3086628" y="4811581"/>
              <a:ext cx="564765" cy="86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+mj-lt"/>
                </a:rPr>
                <a:t>1,56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017D14F-1F71-79EE-EABF-DC117DAEF684}"/>
              </a:ext>
            </a:extLst>
          </p:cNvPr>
          <p:cNvGrpSpPr/>
          <p:nvPr/>
        </p:nvGrpSpPr>
        <p:grpSpPr>
          <a:xfrm>
            <a:off x="4355433" y="3077753"/>
            <a:ext cx="1884865" cy="332332"/>
            <a:chOff x="5829889" y="5279209"/>
            <a:chExt cx="3634910" cy="332332"/>
          </a:xfrm>
        </p:grpSpPr>
        <p:sp>
          <p:nvSpPr>
            <p:cNvPr id="24" name="Parenthèse ouvrante 23">
              <a:extLst>
                <a:ext uri="{FF2B5EF4-FFF2-40B4-BE49-F238E27FC236}">
                  <a16:creationId xmlns:a16="http://schemas.microsoft.com/office/drawing/2014/main" id="{7921B7D0-F901-D2EC-6AA3-D893596B42D6}"/>
                </a:ext>
              </a:extLst>
            </p:cNvPr>
            <p:cNvSpPr/>
            <p:nvPr/>
          </p:nvSpPr>
          <p:spPr>
            <a:xfrm rot="16200000" flipH="1">
              <a:off x="7624484" y="3771227"/>
              <a:ext cx="45719" cy="3634910"/>
            </a:xfrm>
            <a:prstGeom prst="leftBracket">
              <a:avLst/>
            </a:prstGeom>
            <a:ln w="12700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D1EB15F-23A8-DC59-C0C3-C0D66EEA1852}"/>
                </a:ext>
              </a:extLst>
            </p:cNvPr>
            <p:cNvSpPr txBox="1"/>
            <p:nvPr/>
          </p:nvSpPr>
          <p:spPr>
            <a:xfrm>
              <a:off x="7058929" y="5279209"/>
              <a:ext cx="1223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+mj-lt"/>
                </a:rPr>
                <a:t>5,24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015568E-C12A-05EE-E085-11597B0E1A3D}"/>
              </a:ext>
            </a:extLst>
          </p:cNvPr>
          <p:cNvGrpSpPr/>
          <p:nvPr/>
        </p:nvGrpSpPr>
        <p:grpSpPr>
          <a:xfrm>
            <a:off x="4178610" y="5135537"/>
            <a:ext cx="634379" cy="351157"/>
            <a:chOff x="3369723" y="6168444"/>
            <a:chExt cx="1223382" cy="351157"/>
          </a:xfrm>
        </p:grpSpPr>
        <p:sp>
          <p:nvSpPr>
            <p:cNvPr id="27" name="Parenthèse ouvrante 26">
              <a:extLst>
                <a:ext uri="{FF2B5EF4-FFF2-40B4-BE49-F238E27FC236}">
                  <a16:creationId xmlns:a16="http://schemas.microsoft.com/office/drawing/2014/main" id="{5497FD70-8F18-98A5-C301-D096ECEBB5E2}"/>
                </a:ext>
              </a:extLst>
            </p:cNvPr>
            <p:cNvSpPr/>
            <p:nvPr/>
          </p:nvSpPr>
          <p:spPr>
            <a:xfrm rot="16200000">
              <a:off x="3958556" y="5982482"/>
              <a:ext cx="45719" cy="417643"/>
            </a:xfrm>
            <a:prstGeom prst="leftBracket">
              <a:avLst/>
            </a:prstGeom>
            <a:ln w="12700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317D240-5668-C093-4BAF-DD87943ED58A}"/>
                </a:ext>
              </a:extLst>
            </p:cNvPr>
            <p:cNvSpPr txBox="1"/>
            <p:nvPr/>
          </p:nvSpPr>
          <p:spPr>
            <a:xfrm>
              <a:off x="3369723" y="6242602"/>
              <a:ext cx="1223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+mj-lt"/>
                </a:rPr>
                <a:t>0,6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95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8949A-5053-550F-45E4-05A89696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Codes couleurs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693AB-A901-7C16-C65E-05DF4A218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37" y="2144716"/>
            <a:ext cx="8099762" cy="1594991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solidFill>
                  <a:schemeClr val="tx2"/>
                </a:solidFill>
                <a:latin typeface="+mj-lt"/>
                <a:cs typeface="Poppins Light" panose="00000400000000000000" pitchFamily="50" charset="0"/>
              </a:rPr>
              <a:t>Ces couleurs ne sont pas modifiables et sont à privilégier sur fond blanc.</a:t>
            </a:r>
          </a:p>
          <a:p>
            <a:pPr marL="0" indent="0">
              <a:buNone/>
            </a:pPr>
            <a:endParaRPr lang="fr-FR" sz="1600" dirty="0">
              <a:solidFill>
                <a:schemeClr val="tx2"/>
              </a:solidFill>
              <a:latin typeface="+mj-lt"/>
              <a:cs typeface="Poppins Light" panose="00000400000000000000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1600" dirty="0">
                <a:solidFill>
                  <a:schemeClr val="tx2"/>
                </a:solidFill>
                <a:latin typeface="+mj-lt"/>
                <a:ea typeface="Montserrat" charset="0"/>
                <a:cs typeface="Poppins Light" panose="00000400000000000000" pitchFamily="50" charset="0"/>
              </a:rPr>
              <a:t>Le logotype en couleurs est disponible en hexadécimal et 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+mj-lt"/>
                <a:ea typeface="Montserrat" charset="0"/>
                <a:cs typeface="Poppins Light" panose="00000400000000000000" pitchFamily="50" charset="0"/>
              </a:rPr>
              <a:t>En quadrichromie CMJN pour les supports d’impression 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+mj-lt"/>
                <a:ea typeface="Montserrat" charset="0"/>
                <a:cs typeface="Poppins Light" panose="00000400000000000000" pitchFamily="50" charset="0"/>
              </a:rPr>
              <a:t>En RVB pour les supports informatiques et vidéos.</a:t>
            </a:r>
          </a:p>
          <a:p>
            <a:pPr marL="0" indent="0">
              <a:buNone/>
            </a:pPr>
            <a:endParaRPr lang="fr-FR" sz="1600" dirty="0">
              <a:solidFill>
                <a:schemeClr val="tx2"/>
              </a:solidFill>
              <a:latin typeface="+mj-lt"/>
              <a:cs typeface="Poppins Light" panose="00000400000000000000" pitchFamily="50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B5AD3F4-EBDE-275A-99C5-49FF90513F6C}"/>
              </a:ext>
            </a:extLst>
          </p:cNvPr>
          <p:cNvGrpSpPr/>
          <p:nvPr/>
        </p:nvGrpSpPr>
        <p:grpSpPr>
          <a:xfrm>
            <a:off x="587036" y="4155039"/>
            <a:ext cx="3593213" cy="770522"/>
            <a:chOff x="2751122" y="2895936"/>
            <a:chExt cx="3593213" cy="7705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6A663E-BA22-DB1B-AA7C-D2D8B756965B}"/>
                </a:ext>
              </a:extLst>
            </p:cNvPr>
            <p:cNvSpPr/>
            <p:nvPr/>
          </p:nvSpPr>
          <p:spPr>
            <a:xfrm>
              <a:off x="2751122" y="2953785"/>
              <a:ext cx="655904" cy="655904"/>
            </a:xfrm>
            <a:prstGeom prst="rect">
              <a:avLst/>
            </a:prstGeom>
            <a:solidFill>
              <a:srgbClr val="2828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latin typeface="Louis George Café" panose="020B0600020202020204" pitchFamily="34" charset="0"/>
              </a:endParaRPr>
            </a:p>
          </p:txBody>
        </p:sp>
        <p:sp>
          <p:nvSpPr>
            <p:cNvPr id="6" name="TextBox 22">
              <a:extLst>
                <a:ext uri="{FF2B5EF4-FFF2-40B4-BE49-F238E27FC236}">
                  <a16:creationId xmlns:a16="http://schemas.microsoft.com/office/drawing/2014/main" id="{533CC486-1479-690E-6A53-40105518674E}"/>
                </a:ext>
              </a:extLst>
            </p:cNvPr>
            <p:cNvSpPr txBox="1"/>
            <p:nvPr/>
          </p:nvSpPr>
          <p:spPr>
            <a:xfrm>
              <a:off x="4720301" y="2897017"/>
              <a:ext cx="3180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Louis George Café" panose="020B0600020202020204" pitchFamily="34" charset="0"/>
                  <a:ea typeface="Montserrat" charset="0"/>
                  <a:cs typeface="Poppins Light" panose="00000400000000000000" pitchFamily="50" charset="0"/>
                </a:rPr>
                <a:t>C</a:t>
              </a:r>
            </a:p>
            <a:p>
              <a:pPr algn="ctr"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Louis George Café" panose="020B0600020202020204" pitchFamily="34" charset="0"/>
                  <a:ea typeface="Montserrat" charset="0"/>
                  <a:cs typeface="Poppins Light" panose="00000400000000000000" pitchFamily="50" charset="0"/>
                </a:rPr>
                <a:t>M</a:t>
              </a:r>
            </a:p>
            <a:p>
              <a:pPr algn="ctr"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Louis George Café" panose="020B0600020202020204" pitchFamily="34" charset="0"/>
                  <a:ea typeface="Montserrat" charset="0"/>
                  <a:cs typeface="Poppins Light" panose="00000400000000000000" pitchFamily="50" charset="0"/>
                </a:rPr>
                <a:t>J</a:t>
              </a:r>
            </a:p>
            <a:p>
              <a:pPr algn="ctr"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Louis George Café" panose="020B0600020202020204" pitchFamily="34" charset="0"/>
                  <a:ea typeface="Montserrat" charset="0"/>
                  <a:cs typeface="Poppins Light" panose="00000400000000000000" pitchFamily="50" charset="0"/>
                </a:rPr>
                <a:t>N</a:t>
              </a:r>
              <a:endParaRPr lang="id-ID" sz="1100" b="1" dirty="0">
                <a:solidFill>
                  <a:schemeClr val="tx2"/>
                </a:solidFill>
                <a:latin typeface="Louis George Café" panose="020B0600020202020204" pitchFamily="34" charset="0"/>
                <a:ea typeface="Montserrat" charset="0"/>
                <a:cs typeface="Poppins Light" panose="00000400000000000000" pitchFamily="50" charset="0"/>
              </a:endParaRPr>
            </a:p>
          </p:txBody>
        </p:sp>
        <p:sp>
          <p:nvSpPr>
            <p:cNvPr id="7" name="TextBox 22">
              <a:extLst>
                <a:ext uri="{FF2B5EF4-FFF2-40B4-BE49-F238E27FC236}">
                  <a16:creationId xmlns:a16="http://schemas.microsoft.com/office/drawing/2014/main" id="{AA4CA7C3-5BA9-57D5-097F-9569A3AC3FD0}"/>
                </a:ext>
              </a:extLst>
            </p:cNvPr>
            <p:cNvSpPr txBox="1"/>
            <p:nvPr/>
          </p:nvSpPr>
          <p:spPr>
            <a:xfrm>
              <a:off x="5033161" y="2897017"/>
              <a:ext cx="4757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Louis George Café" panose="020B0600020202020204" pitchFamily="34" charset="0"/>
                  <a:ea typeface="Montserrat" charset="0"/>
                  <a:cs typeface="Poppins Light" panose="00000400000000000000" pitchFamily="50" charset="0"/>
                </a:rPr>
                <a:t>100</a:t>
              </a:r>
            </a:p>
            <a:p>
              <a:pPr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Louis George Café" panose="020B0600020202020204" pitchFamily="34" charset="0"/>
                  <a:ea typeface="Montserrat" charset="0"/>
                  <a:cs typeface="Poppins Light" panose="00000400000000000000" pitchFamily="50" charset="0"/>
                </a:rPr>
                <a:t>96</a:t>
              </a:r>
            </a:p>
            <a:p>
              <a:pPr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Louis George Café" panose="020B0600020202020204" pitchFamily="34" charset="0"/>
                  <a:ea typeface="Montserrat" charset="0"/>
                  <a:cs typeface="Poppins Light" panose="00000400000000000000" pitchFamily="50" charset="0"/>
                </a:rPr>
                <a:t>32</a:t>
              </a:r>
            </a:p>
            <a:p>
              <a:pPr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Louis George Café" panose="020B0600020202020204" pitchFamily="34" charset="0"/>
                  <a:ea typeface="Montserrat" charset="0"/>
                  <a:cs typeface="Poppins Light" panose="00000400000000000000" pitchFamily="50" charset="0"/>
                </a:rPr>
                <a:t>22</a:t>
              </a:r>
              <a:endParaRPr lang="id-ID" sz="1100" b="1" dirty="0">
                <a:solidFill>
                  <a:schemeClr val="tx2"/>
                </a:solidFill>
                <a:latin typeface="Louis George Café" panose="020B0600020202020204" pitchFamily="34" charset="0"/>
                <a:ea typeface="Montserrat" charset="0"/>
                <a:cs typeface="Poppins Light" panose="00000400000000000000" pitchFamily="50" charset="0"/>
              </a:endParaRP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9649877-CE18-3824-BBAE-53C686F8E0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5209" y="3427889"/>
              <a:ext cx="270345" cy="0"/>
            </a:xfrm>
            <a:prstGeom prst="line">
              <a:avLst/>
            </a:prstGeom>
            <a:ln w="12700">
              <a:solidFill>
                <a:srgbClr val="027BB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TextBox 22">
              <a:extLst>
                <a:ext uri="{FF2B5EF4-FFF2-40B4-BE49-F238E27FC236}">
                  <a16:creationId xmlns:a16="http://schemas.microsoft.com/office/drawing/2014/main" id="{19376620-91D4-60D8-583C-76754134F4CB}"/>
                </a:ext>
              </a:extLst>
            </p:cNvPr>
            <p:cNvSpPr txBox="1"/>
            <p:nvPr/>
          </p:nvSpPr>
          <p:spPr>
            <a:xfrm>
              <a:off x="3407026" y="2957353"/>
              <a:ext cx="993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9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Hexadecimal</a:t>
              </a:r>
            </a:p>
            <a:p>
              <a:pPr>
                <a:lnSpc>
                  <a:spcPct val="100000"/>
                </a:lnSpc>
              </a:pPr>
              <a:r>
                <a:rPr lang="fr-FR" sz="9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# 28285b</a:t>
              </a:r>
              <a:endParaRPr lang="id-ID" sz="900" b="1" dirty="0">
                <a:solidFill>
                  <a:schemeClr val="tx2"/>
                </a:solidFill>
                <a:latin typeface="Poppins Light" panose="00000400000000000000" pitchFamily="50" charset="0"/>
                <a:ea typeface="Montserrat" charset="0"/>
                <a:cs typeface="Poppins Light" panose="00000400000000000000" pitchFamily="50" charset="0"/>
              </a:endParaRPr>
            </a:p>
          </p:txBody>
        </p:sp>
        <p:sp>
          <p:nvSpPr>
            <p:cNvPr id="10" name="TextBox 22">
              <a:extLst>
                <a:ext uri="{FF2B5EF4-FFF2-40B4-BE49-F238E27FC236}">
                  <a16:creationId xmlns:a16="http://schemas.microsoft.com/office/drawing/2014/main" id="{347ED3F6-A69A-D841-74FE-C19BBE1A547C}"/>
                </a:ext>
              </a:extLst>
            </p:cNvPr>
            <p:cNvSpPr txBox="1"/>
            <p:nvPr/>
          </p:nvSpPr>
          <p:spPr>
            <a:xfrm>
              <a:off x="5633417" y="2895936"/>
              <a:ext cx="3180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Louis George Café" panose="020B0600020202020204" pitchFamily="34" charset="0"/>
                  <a:ea typeface="Montserrat" charset="0"/>
                  <a:cs typeface="Poppins Light" panose="00000400000000000000" pitchFamily="50" charset="0"/>
                </a:rPr>
                <a:t>R</a:t>
              </a:r>
            </a:p>
            <a:p>
              <a:pPr algn="ctr"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Louis George Café" panose="020B0600020202020204" pitchFamily="34" charset="0"/>
                  <a:ea typeface="Montserrat" charset="0"/>
                  <a:cs typeface="Poppins Light" panose="00000400000000000000" pitchFamily="50" charset="0"/>
                </a:rPr>
                <a:t>V</a:t>
              </a:r>
            </a:p>
            <a:p>
              <a:pPr algn="ctr"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Louis George Café" panose="020B0600020202020204" pitchFamily="34" charset="0"/>
                  <a:ea typeface="Montserrat" charset="0"/>
                  <a:cs typeface="Poppins Light" panose="00000400000000000000" pitchFamily="50" charset="0"/>
                </a:rPr>
                <a:t>B</a:t>
              </a:r>
              <a:endParaRPr lang="id-ID" sz="1100" b="1" dirty="0">
                <a:solidFill>
                  <a:schemeClr val="tx2"/>
                </a:solidFill>
                <a:latin typeface="Louis George Café" panose="020B0600020202020204" pitchFamily="34" charset="0"/>
                <a:ea typeface="Montserrat" charset="0"/>
                <a:cs typeface="Poppins Light" panose="00000400000000000000" pitchFamily="50" charset="0"/>
              </a:endParaRPr>
            </a:p>
          </p:txBody>
        </p:sp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6E301DD4-CAA2-2452-193B-242835FCE92C}"/>
                </a:ext>
              </a:extLst>
            </p:cNvPr>
            <p:cNvSpPr txBox="1"/>
            <p:nvPr/>
          </p:nvSpPr>
          <p:spPr>
            <a:xfrm>
              <a:off x="5929553" y="2895936"/>
              <a:ext cx="414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Louis George Café" panose="020B0600020202020204" pitchFamily="34" charset="0"/>
                  <a:ea typeface="Montserrat" charset="0"/>
                  <a:cs typeface="Poppins Light" panose="00000400000000000000" pitchFamily="50" charset="0"/>
                </a:rPr>
                <a:t>40</a:t>
              </a:r>
            </a:p>
            <a:p>
              <a:pPr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Louis George Café" panose="020B0600020202020204" pitchFamily="34" charset="0"/>
                  <a:ea typeface="Montserrat" charset="0"/>
                  <a:cs typeface="Poppins Light" panose="00000400000000000000" pitchFamily="50" charset="0"/>
                </a:rPr>
                <a:t>40</a:t>
              </a:r>
            </a:p>
            <a:p>
              <a:pPr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Louis George Café" panose="020B0600020202020204" pitchFamily="34" charset="0"/>
                  <a:ea typeface="Montserrat" charset="0"/>
                  <a:cs typeface="Poppins Light" panose="00000400000000000000" pitchFamily="50" charset="0"/>
                </a:rPr>
                <a:t>91</a:t>
              </a:r>
              <a:endParaRPr lang="id-ID" sz="1100" b="1" dirty="0">
                <a:solidFill>
                  <a:schemeClr val="tx2"/>
                </a:solidFill>
                <a:latin typeface="Louis George Café" panose="020B0600020202020204" pitchFamily="34" charset="0"/>
                <a:ea typeface="Montserrat" charset="0"/>
                <a:cs typeface="Poppins Light" panose="00000400000000000000" pitchFamily="50" charset="0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F9B64815-634E-B5A7-BF3D-5F68A6D3147B}"/>
              </a:ext>
            </a:extLst>
          </p:cNvPr>
          <p:cNvGrpSpPr/>
          <p:nvPr/>
        </p:nvGrpSpPr>
        <p:grpSpPr>
          <a:xfrm>
            <a:off x="587036" y="5078356"/>
            <a:ext cx="3648145" cy="770522"/>
            <a:chOff x="2751122" y="2895936"/>
            <a:chExt cx="3648145" cy="77052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46338F-5F28-33CD-0FED-B170D6C947A6}"/>
                </a:ext>
              </a:extLst>
            </p:cNvPr>
            <p:cNvSpPr/>
            <p:nvPr/>
          </p:nvSpPr>
          <p:spPr>
            <a:xfrm>
              <a:off x="2751122" y="2953785"/>
              <a:ext cx="655904" cy="655904"/>
            </a:xfrm>
            <a:prstGeom prst="rect">
              <a:avLst/>
            </a:prstGeom>
            <a:solidFill>
              <a:srgbClr val="F392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23ADB34C-F0AC-A099-6ECB-4B771BEBE717}"/>
                </a:ext>
              </a:extLst>
            </p:cNvPr>
            <p:cNvSpPr txBox="1"/>
            <p:nvPr/>
          </p:nvSpPr>
          <p:spPr>
            <a:xfrm>
              <a:off x="4720301" y="2897017"/>
              <a:ext cx="3180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C</a:t>
              </a:r>
            </a:p>
            <a:p>
              <a:pPr algn="ctr"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M</a:t>
              </a:r>
            </a:p>
            <a:p>
              <a:pPr algn="ctr"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J</a:t>
              </a:r>
            </a:p>
            <a:p>
              <a:pPr algn="ctr"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N</a:t>
              </a:r>
              <a:endParaRPr lang="id-ID" sz="1100" b="1" dirty="0">
                <a:solidFill>
                  <a:schemeClr val="tx2"/>
                </a:solidFill>
                <a:latin typeface="Poppins Light" panose="00000400000000000000" pitchFamily="50" charset="0"/>
                <a:ea typeface="Montserrat" charset="0"/>
                <a:cs typeface="Poppins Light" panose="000004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C83CD6-ABCF-6545-1C17-0CC7FC38B94C}"/>
                </a:ext>
              </a:extLst>
            </p:cNvPr>
            <p:cNvSpPr txBox="1"/>
            <p:nvPr/>
          </p:nvSpPr>
          <p:spPr>
            <a:xfrm>
              <a:off x="5033161" y="2897017"/>
              <a:ext cx="4147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1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0</a:t>
              </a:r>
            </a:p>
            <a:p>
              <a:pPr>
                <a:lnSpc>
                  <a:spcPct val="100000"/>
                </a:lnSpc>
              </a:pPr>
              <a:r>
                <a:rPr lang="fr-FR" sz="11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50</a:t>
              </a:r>
            </a:p>
            <a:p>
              <a:pPr>
                <a:lnSpc>
                  <a:spcPct val="100000"/>
                </a:lnSpc>
              </a:pPr>
              <a:r>
                <a:rPr lang="fr-FR" sz="11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91</a:t>
              </a:r>
            </a:p>
            <a:p>
              <a:pPr>
                <a:lnSpc>
                  <a:spcPct val="100000"/>
                </a:lnSpc>
              </a:pPr>
              <a:r>
                <a:rPr lang="fr-FR" sz="11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0</a:t>
              </a:r>
              <a:endParaRPr lang="en-US" sz="1100" b="1" dirty="0">
                <a:solidFill>
                  <a:schemeClr val="tx2"/>
                </a:solidFill>
                <a:latin typeface="Poppins Light" panose="00000400000000000000" pitchFamily="50" charset="0"/>
                <a:ea typeface="Montserrat" charset="0"/>
                <a:cs typeface="Poppins Light" panose="00000400000000000000" pitchFamily="50" charset="0"/>
              </a:endParaRPr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14FAAD80-7460-0179-056D-734A5CF239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5209" y="3427889"/>
              <a:ext cx="270345" cy="0"/>
            </a:xfrm>
            <a:prstGeom prst="line">
              <a:avLst/>
            </a:prstGeom>
            <a:ln w="12700">
              <a:solidFill>
                <a:srgbClr val="6A5D58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B33C3288-4571-32D7-5139-26472CB43F15}"/>
                </a:ext>
              </a:extLst>
            </p:cNvPr>
            <p:cNvSpPr txBox="1"/>
            <p:nvPr/>
          </p:nvSpPr>
          <p:spPr>
            <a:xfrm>
              <a:off x="3407026" y="2957353"/>
              <a:ext cx="993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9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Hexadecimal</a:t>
              </a:r>
            </a:p>
            <a:p>
              <a:pPr>
                <a:lnSpc>
                  <a:spcPct val="100000"/>
                </a:lnSpc>
              </a:pPr>
              <a:r>
                <a:rPr lang="fr-FR" sz="9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# f39222</a:t>
              </a:r>
              <a:endParaRPr lang="id-ID" sz="900" b="1" dirty="0">
                <a:solidFill>
                  <a:schemeClr val="tx2"/>
                </a:solidFill>
                <a:latin typeface="Poppins Light" panose="00000400000000000000" pitchFamily="50" charset="0"/>
                <a:ea typeface="Montserrat" charset="0"/>
                <a:cs typeface="Poppins Light" panose="00000400000000000000" pitchFamily="50" charset="0"/>
              </a:endParaRPr>
            </a:p>
          </p:txBody>
        </p:sp>
        <p:sp>
          <p:nvSpPr>
            <p:cNvPr id="26" name="TextBox 22">
              <a:extLst>
                <a:ext uri="{FF2B5EF4-FFF2-40B4-BE49-F238E27FC236}">
                  <a16:creationId xmlns:a16="http://schemas.microsoft.com/office/drawing/2014/main" id="{FC9F9B4D-A36E-F066-9630-3532160C73EA}"/>
                </a:ext>
              </a:extLst>
            </p:cNvPr>
            <p:cNvSpPr txBox="1"/>
            <p:nvPr/>
          </p:nvSpPr>
          <p:spPr>
            <a:xfrm>
              <a:off x="5633417" y="2895936"/>
              <a:ext cx="3180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R</a:t>
              </a:r>
            </a:p>
            <a:p>
              <a:pPr algn="ctr"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V</a:t>
              </a:r>
            </a:p>
            <a:p>
              <a:pPr algn="ctr"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B</a:t>
              </a:r>
              <a:endParaRPr lang="id-ID" sz="1100" b="1" dirty="0">
                <a:solidFill>
                  <a:schemeClr val="tx2"/>
                </a:solidFill>
                <a:latin typeface="Poppins Light" panose="00000400000000000000" pitchFamily="50" charset="0"/>
                <a:ea typeface="Montserrat" charset="0"/>
                <a:cs typeface="Poppins Light" panose="00000400000000000000" pitchFamily="50" charset="0"/>
              </a:endParaRP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8751EE5A-C44C-3481-0F53-84887683ADE8}"/>
                </a:ext>
              </a:extLst>
            </p:cNvPr>
            <p:cNvSpPr txBox="1"/>
            <p:nvPr/>
          </p:nvSpPr>
          <p:spPr>
            <a:xfrm>
              <a:off x="5929553" y="2895936"/>
              <a:ext cx="46971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243</a:t>
              </a:r>
            </a:p>
            <a:p>
              <a:pPr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146</a:t>
              </a:r>
            </a:p>
            <a:p>
              <a:pPr>
                <a:lnSpc>
                  <a:spcPct val="100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Poppins Light" panose="00000400000000000000" pitchFamily="50" charset="0"/>
                  <a:ea typeface="Montserrat" charset="0"/>
                  <a:cs typeface="Poppins Light" panose="00000400000000000000" pitchFamily="50" charset="0"/>
                </a:rPr>
                <a:t>34</a:t>
              </a:r>
              <a:endParaRPr lang="id-ID" sz="1100" b="1" dirty="0">
                <a:solidFill>
                  <a:schemeClr val="tx2"/>
                </a:solidFill>
                <a:latin typeface="Poppins Light" panose="00000400000000000000" pitchFamily="50" charset="0"/>
                <a:ea typeface="Montserrat" charset="0"/>
                <a:cs typeface="Poppins Light" panose="000004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94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8949A-5053-550F-45E4-05A89696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Versions monochromes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693AB-A901-7C16-C65E-05DF4A218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37" y="2144716"/>
            <a:ext cx="8099762" cy="1594991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solidFill>
                  <a:schemeClr val="tx2"/>
                </a:solidFill>
                <a:latin typeface="+mj-lt"/>
                <a:cs typeface="Poppins Light" panose="00000400000000000000" pitchFamily="50" charset="0"/>
              </a:rPr>
              <a:t>Cette version est faite pour être utilisée uniquement s’il est nécessaire d’harmoniser les couleurs d’un support de communication spécifique.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38700A-D954-3807-76EF-F642E5E11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919" y="3429000"/>
            <a:ext cx="2953502" cy="1459377"/>
          </a:xfrm>
          <a:prstGeom prst="rect">
            <a:avLst/>
          </a:prstGeom>
        </p:spPr>
      </p:pic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E4B84CDE-B769-2BB2-C662-6D2DFF0984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223144"/>
              </p:ext>
            </p:extLst>
          </p:nvPr>
        </p:nvGraphicFramePr>
        <p:xfrm>
          <a:off x="4732421" y="3666692"/>
          <a:ext cx="2360775" cy="983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721320" imgH="1551240" progId="">
                  <p:embed/>
                </p:oleObj>
              </mc:Choice>
              <mc:Fallback>
                <p:oleObj r:id="rId3" imgW="3721320" imgH="1551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2421" y="3666692"/>
                        <a:ext cx="2360775" cy="983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14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8949A-5053-550F-45E4-05A89696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Caractéristiques typographiques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693AB-A901-7C16-C65E-05DF4A218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37" y="2144716"/>
            <a:ext cx="8099762" cy="7428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600" dirty="0">
                <a:solidFill>
                  <a:schemeClr val="tx2"/>
                </a:solidFill>
                <a:latin typeface="+mj-lt"/>
                <a:cs typeface="Poppins Light" panose="00000400000000000000" pitchFamily="50" charset="0"/>
              </a:rPr>
              <a:t>Une typographie a été utilisée sur le logotype, en lettres capitales pour le « M » de « </a:t>
            </a:r>
            <a:r>
              <a:rPr lang="fr-FR" sz="1600" dirty="0" err="1">
                <a:solidFill>
                  <a:schemeClr val="tx2"/>
                </a:solidFill>
                <a:latin typeface="+mj-lt"/>
                <a:cs typeface="Poppins Light" panose="00000400000000000000" pitchFamily="50" charset="0"/>
              </a:rPr>
              <a:t>Madis</a:t>
            </a:r>
            <a:r>
              <a:rPr lang="fr-FR" sz="1600" dirty="0">
                <a:solidFill>
                  <a:schemeClr val="tx2"/>
                </a:solidFill>
                <a:latin typeface="+mj-lt"/>
                <a:cs typeface="Poppins Light" panose="00000400000000000000" pitchFamily="50" charset="0"/>
              </a:rPr>
              <a:t> » et en minuscules sur « </a:t>
            </a:r>
            <a:r>
              <a:rPr lang="fr-FR" sz="1600" dirty="0" err="1">
                <a:solidFill>
                  <a:schemeClr val="tx2"/>
                </a:solidFill>
                <a:latin typeface="+mj-lt"/>
                <a:cs typeface="Poppins Light" panose="00000400000000000000" pitchFamily="50" charset="0"/>
              </a:rPr>
              <a:t>adis</a:t>
            </a:r>
            <a:r>
              <a:rPr lang="fr-FR" sz="1600" dirty="0">
                <a:solidFill>
                  <a:schemeClr val="tx2"/>
                </a:solidFill>
                <a:latin typeface="+mj-lt"/>
                <a:cs typeface="Poppins Light" panose="00000400000000000000" pitchFamily="50" charset="0"/>
              </a:rPr>
              <a:t> cyber ». </a:t>
            </a:r>
            <a:r>
              <a:rPr lang="fr-FR" sz="1600" dirty="0">
                <a:latin typeface="All Round Gothic Demi" panose="020B0703020202020104" pitchFamily="34" charset="0"/>
              </a:rPr>
              <a:t>All Round Gothic </a:t>
            </a:r>
            <a:r>
              <a:rPr lang="fr-FR" sz="1600" dirty="0">
                <a:solidFill>
                  <a:schemeClr val="tx2"/>
                </a:solidFill>
                <a:latin typeface="+mj-lt"/>
                <a:cs typeface="Poppins Light" panose="00000400000000000000" pitchFamily="50" charset="0"/>
              </a:rPr>
              <a:t>servira pour les titres et les sous-titres principaux des supports de communication. </a:t>
            </a:r>
            <a:r>
              <a:rPr lang="fr-FR" sz="1600" b="1" dirty="0" err="1">
                <a:effectLst/>
                <a:latin typeface="Nunito" panose="00000500000000000000" pitchFamily="2" charset="0"/>
                <a:ea typeface="Calibri" panose="020F0502020204030204" pitchFamily="34" charset="0"/>
              </a:rPr>
              <a:t>Nunito</a:t>
            </a:r>
            <a:r>
              <a:rPr lang="fr-FR" sz="1600" b="1" dirty="0">
                <a:effectLst/>
                <a:latin typeface="Nunito" panose="00000500000000000000" pitchFamily="2" charset="0"/>
                <a:ea typeface="Calibri" panose="020F0502020204030204" pitchFamily="34" charset="0"/>
              </a:rPr>
              <a:t> sans </a:t>
            </a:r>
            <a:r>
              <a:rPr lang="fr-FR" sz="1600" b="1" dirty="0" err="1">
                <a:effectLst/>
                <a:latin typeface="Nunito" panose="00000500000000000000" pitchFamily="2" charset="0"/>
                <a:ea typeface="Calibri" panose="020F0502020204030204" pitchFamily="34" charset="0"/>
              </a:rPr>
              <a:t>serif</a:t>
            </a:r>
            <a:r>
              <a:rPr lang="fr-FR" sz="1600" b="1" dirty="0">
                <a:effectLst/>
                <a:latin typeface="Nunito" panose="00000500000000000000" pitchFamily="2" charset="0"/>
                <a:ea typeface="Calibri" panose="020F0502020204030204" pitchFamily="34" charset="0"/>
              </a:rPr>
              <a:t> </a:t>
            </a:r>
            <a:r>
              <a:rPr lang="fr-FR" sz="16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Poppins Light" panose="00000400000000000000" pitchFamily="50" charset="0"/>
              </a:rPr>
              <a:t>sera elle, utilisée sur les textes.</a:t>
            </a:r>
            <a:endParaRPr lang="fr-FR" sz="1600" dirty="0">
              <a:solidFill>
                <a:schemeClr val="tx2"/>
              </a:solidFill>
              <a:latin typeface="+mj-lt"/>
              <a:cs typeface="Poppins Light" panose="00000400000000000000" pitchFamily="50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039E3F-82A8-5F50-3410-F30125D46AD2}"/>
              </a:ext>
            </a:extLst>
          </p:cNvPr>
          <p:cNvSpPr txBox="1"/>
          <p:nvPr/>
        </p:nvSpPr>
        <p:spPr>
          <a:xfrm rot="16200000">
            <a:off x="-1010577" y="4135809"/>
            <a:ext cx="378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ll Round Gothic Demi" panose="020B0703020202020104" pitchFamily="34" charset="0"/>
              </a:rPr>
              <a:t>Titres principaux</a:t>
            </a:r>
          </a:p>
          <a:p>
            <a:r>
              <a:rPr lang="fr-FR" sz="1600" dirty="0">
                <a:latin typeface="All Round Gothic Demi" panose="020B0703020202020104" pitchFamily="34" charset="0"/>
              </a:rPr>
              <a:t>- All Round Gothic -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2FFE3C-9AFE-5E9A-8FCC-E6F6093032A6}"/>
              </a:ext>
            </a:extLst>
          </p:cNvPr>
          <p:cNvSpPr txBox="1"/>
          <p:nvPr/>
        </p:nvSpPr>
        <p:spPr>
          <a:xfrm>
            <a:off x="1171811" y="3281059"/>
            <a:ext cx="1965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ll Round Gothic Demi" panose="020B0703020202020104" pitchFamily="34" charset="0"/>
              </a:rPr>
              <a:t>Lorem ipsum </a:t>
            </a:r>
            <a:r>
              <a:rPr lang="fr-FR" sz="1200" dirty="0" err="1">
                <a:latin typeface="All Round Gothic Demi" panose="020B0703020202020104" pitchFamily="34" charset="0"/>
              </a:rPr>
              <a:t>dolor</a:t>
            </a:r>
            <a:r>
              <a:rPr lang="fr-FR" sz="1200" dirty="0">
                <a:latin typeface="All Round Gothic Demi" panose="020B0703020202020104" pitchFamily="34" charset="0"/>
              </a:rPr>
              <a:t> </a:t>
            </a:r>
            <a:r>
              <a:rPr lang="fr-FR" sz="1200" dirty="0" err="1">
                <a:latin typeface="All Round Gothic Demi" panose="020B0703020202020104" pitchFamily="34" charset="0"/>
              </a:rPr>
              <a:t>sit</a:t>
            </a:r>
            <a:r>
              <a:rPr lang="fr-FR" sz="1200" dirty="0">
                <a:latin typeface="All Round Gothic Demi" panose="020B0703020202020104" pitchFamily="34" charset="0"/>
              </a:rPr>
              <a:t> </a:t>
            </a:r>
            <a:r>
              <a:rPr lang="fr-FR" sz="1200" dirty="0" err="1">
                <a:latin typeface="All Round Gothic Demi" panose="020B0703020202020104" pitchFamily="34" charset="0"/>
              </a:rPr>
              <a:t>amet</a:t>
            </a:r>
            <a:r>
              <a:rPr lang="fr-FR" sz="1200" dirty="0">
                <a:latin typeface="All Round Gothic Demi" panose="020B0703020202020104" pitchFamily="34" charset="0"/>
              </a:rPr>
              <a:t>, </a:t>
            </a:r>
            <a:r>
              <a:rPr lang="fr-FR" sz="1200" dirty="0" err="1">
                <a:latin typeface="All Round Gothic Demi" panose="020B0703020202020104" pitchFamily="34" charset="0"/>
              </a:rPr>
              <a:t>consectetur</a:t>
            </a:r>
            <a:r>
              <a:rPr lang="fr-FR" sz="1200" dirty="0">
                <a:latin typeface="All Round Gothic Demi" panose="020B0703020202020104" pitchFamily="34" charset="0"/>
              </a:rPr>
              <a:t> </a:t>
            </a:r>
            <a:r>
              <a:rPr lang="fr-FR" sz="1200" dirty="0" err="1">
                <a:latin typeface="All Round Gothic Demi" panose="020B0703020202020104" pitchFamily="34" charset="0"/>
              </a:rPr>
              <a:t>adipiscing</a:t>
            </a:r>
            <a:r>
              <a:rPr lang="fr-FR" sz="1200" dirty="0">
                <a:latin typeface="All Round Gothic Demi" panose="020B0703020202020104" pitchFamily="34" charset="0"/>
              </a:rPr>
              <a:t> </a:t>
            </a:r>
            <a:r>
              <a:rPr lang="fr-FR" sz="1200" dirty="0" err="1">
                <a:latin typeface="All Round Gothic Demi" panose="020B0703020202020104" pitchFamily="34" charset="0"/>
              </a:rPr>
              <a:t>elit</a:t>
            </a:r>
            <a:r>
              <a:rPr lang="fr-FR" sz="1200" dirty="0">
                <a:latin typeface="All Round Gothic Demi" panose="020B0703020202020104" pitchFamily="34" charset="0"/>
              </a:rPr>
              <a:t>. In </a:t>
            </a:r>
            <a:r>
              <a:rPr lang="fr-FR" sz="1200" dirty="0" err="1">
                <a:latin typeface="All Round Gothic Demi" panose="020B0703020202020104" pitchFamily="34" charset="0"/>
              </a:rPr>
              <a:t>justo</a:t>
            </a:r>
            <a:r>
              <a:rPr lang="fr-FR" sz="1200" dirty="0">
                <a:latin typeface="All Round Gothic Demi" panose="020B0703020202020104" pitchFamily="34" charset="0"/>
              </a:rPr>
              <a:t> </a:t>
            </a:r>
            <a:r>
              <a:rPr lang="fr-FR" sz="1200" dirty="0" err="1">
                <a:latin typeface="All Round Gothic Demi" panose="020B0703020202020104" pitchFamily="34" charset="0"/>
              </a:rPr>
              <a:t>lorem</a:t>
            </a:r>
            <a:r>
              <a:rPr lang="fr-FR" sz="1200" dirty="0">
                <a:latin typeface="All Round Gothic Demi" panose="020B0703020202020104" pitchFamily="34" charset="0"/>
              </a:rPr>
              <a:t>, </a:t>
            </a:r>
            <a:r>
              <a:rPr lang="fr-FR" sz="1200" dirty="0" err="1">
                <a:latin typeface="All Round Gothic Demi" panose="020B0703020202020104" pitchFamily="34" charset="0"/>
              </a:rPr>
              <a:t>placerat</a:t>
            </a:r>
            <a:r>
              <a:rPr lang="fr-FR" sz="1200" dirty="0">
                <a:latin typeface="All Round Gothic Demi" panose="020B0703020202020104" pitchFamily="34" charset="0"/>
              </a:rPr>
              <a:t> nec </a:t>
            </a:r>
            <a:r>
              <a:rPr lang="fr-FR" sz="1200" dirty="0" err="1">
                <a:latin typeface="All Round Gothic Demi" panose="020B0703020202020104" pitchFamily="34" charset="0"/>
              </a:rPr>
              <a:t>nibh</a:t>
            </a:r>
            <a:r>
              <a:rPr lang="fr-FR" sz="1200" dirty="0">
                <a:latin typeface="All Round Gothic Demi" panose="020B0703020202020104" pitchFamily="34" charset="0"/>
              </a:rPr>
              <a:t> </a:t>
            </a:r>
            <a:r>
              <a:rPr lang="fr-FR" sz="1200" dirty="0" err="1">
                <a:latin typeface="All Round Gothic Demi" panose="020B0703020202020104" pitchFamily="34" charset="0"/>
              </a:rPr>
              <a:t>eget</a:t>
            </a:r>
            <a:r>
              <a:rPr lang="fr-FR" sz="1200" dirty="0">
                <a:latin typeface="All Round Gothic Demi" panose="020B0703020202020104" pitchFamily="34" charset="0"/>
              </a:rPr>
              <a:t>, pulvinar </a:t>
            </a:r>
            <a:r>
              <a:rPr lang="fr-FR" sz="1200" dirty="0" err="1">
                <a:latin typeface="All Round Gothic Demi" panose="020B0703020202020104" pitchFamily="34" charset="0"/>
              </a:rPr>
              <a:t>laoreet</a:t>
            </a:r>
            <a:r>
              <a:rPr lang="fr-FR" sz="1200" dirty="0">
                <a:latin typeface="All Round Gothic Demi" panose="020B0703020202020104" pitchFamily="34" charset="0"/>
              </a:rPr>
              <a:t> </a:t>
            </a:r>
            <a:r>
              <a:rPr lang="fr-FR" sz="1200" dirty="0" err="1">
                <a:latin typeface="All Round Gothic Demi" panose="020B0703020202020104" pitchFamily="34" charset="0"/>
              </a:rPr>
              <a:t>mauris</a:t>
            </a:r>
            <a:r>
              <a:rPr lang="fr-FR" sz="1200" dirty="0">
                <a:latin typeface="All Round Gothic Demi" panose="020B0703020202020104" pitchFamily="34" charset="0"/>
              </a:rPr>
              <a:t>. </a:t>
            </a:r>
            <a:r>
              <a:rPr lang="fr-FR" sz="1200" dirty="0" err="1">
                <a:latin typeface="All Round Gothic Demi" panose="020B0703020202020104" pitchFamily="34" charset="0"/>
              </a:rPr>
              <a:t>Quisque</a:t>
            </a:r>
            <a:r>
              <a:rPr lang="fr-FR" sz="1200" dirty="0">
                <a:latin typeface="All Round Gothic Demi" panose="020B0703020202020104" pitchFamily="34" charset="0"/>
              </a:rPr>
              <a:t> id </a:t>
            </a:r>
            <a:r>
              <a:rPr lang="fr-FR" sz="1200" dirty="0" err="1">
                <a:latin typeface="All Round Gothic Demi" panose="020B0703020202020104" pitchFamily="34" charset="0"/>
              </a:rPr>
              <a:t>lobortis</a:t>
            </a:r>
            <a:r>
              <a:rPr lang="fr-FR" sz="1200" dirty="0">
                <a:latin typeface="All Round Gothic Demi" panose="020B0703020202020104" pitchFamily="34" charset="0"/>
              </a:rPr>
              <a:t> </a:t>
            </a:r>
            <a:r>
              <a:rPr lang="fr-FR" sz="1200" dirty="0" err="1">
                <a:latin typeface="All Round Gothic Demi" panose="020B0703020202020104" pitchFamily="34" charset="0"/>
              </a:rPr>
              <a:t>tellus</a:t>
            </a:r>
            <a:r>
              <a:rPr lang="fr-FR" sz="1200" dirty="0">
                <a:latin typeface="All Round Gothic Demi" panose="020B0703020202020104" pitchFamily="34" charset="0"/>
              </a:rPr>
              <a:t>. Morbi </a:t>
            </a:r>
            <a:r>
              <a:rPr lang="fr-FR" sz="1200" dirty="0" err="1">
                <a:latin typeface="All Round Gothic Demi" panose="020B0703020202020104" pitchFamily="34" charset="0"/>
              </a:rPr>
              <a:t>ullamcorper</a:t>
            </a:r>
            <a:r>
              <a:rPr lang="fr-FR" sz="1200" dirty="0">
                <a:latin typeface="All Round Gothic Demi" panose="020B0703020202020104" pitchFamily="34" charset="0"/>
              </a:rPr>
              <a:t> </a:t>
            </a:r>
            <a:r>
              <a:rPr lang="fr-FR" sz="1200" dirty="0" err="1">
                <a:latin typeface="All Round Gothic Demi" panose="020B0703020202020104" pitchFamily="34" charset="0"/>
              </a:rPr>
              <a:t>eros</a:t>
            </a:r>
            <a:r>
              <a:rPr lang="fr-FR" sz="1200" dirty="0">
                <a:latin typeface="All Round Gothic Demi" panose="020B0703020202020104" pitchFamily="34" charset="0"/>
              </a:rPr>
              <a:t> et </a:t>
            </a:r>
            <a:r>
              <a:rPr lang="fr-FR" sz="1200" dirty="0" err="1">
                <a:latin typeface="All Round Gothic Demi" panose="020B0703020202020104" pitchFamily="34" charset="0"/>
              </a:rPr>
              <a:t>risus</a:t>
            </a:r>
            <a:r>
              <a:rPr lang="fr-FR" sz="1200" dirty="0">
                <a:latin typeface="All Round Gothic Demi" panose="020B0703020202020104" pitchFamily="34" charset="0"/>
              </a:rPr>
              <a:t>. Nunc </a:t>
            </a:r>
            <a:r>
              <a:rPr lang="fr-FR" sz="1200" dirty="0" err="1">
                <a:latin typeface="All Round Gothic Demi" panose="020B0703020202020104" pitchFamily="34" charset="0"/>
              </a:rPr>
              <a:t>pharetra</a:t>
            </a:r>
            <a:r>
              <a:rPr lang="fr-FR" sz="1200" dirty="0">
                <a:latin typeface="All Round Gothic Demi" panose="020B0703020202020104" pitchFamily="34" charset="0"/>
              </a:rPr>
              <a:t> </a:t>
            </a:r>
            <a:r>
              <a:rPr lang="fr-FR" sz="1200" dirty="0" err="1">
                <a:latin typeface="All Round Gothic Demi" panose="020B0703020202020104" pitchFamily="34" charset="0"/>
              </a:rPr>
              <a:t>lacus</a:t>
            </a:r>
            <a:r>
              <a:rPr lang="fr-FR" sz="1200" dirty="0">
                <a:latin typeface="All Round Gothic Demi" panose="020B0703020202020104" pitchFamily="34" charset="0"/>
              </a:rPr>
              <a:t> </a:t>
            </a:r>
            <a:r>
              <a:rPr lang="fr-FR" sz="1200" dirty="0" err="1">
                <a:latin typeface="All Round Gothic Demi" panose="020B0703020202020104" pitchFamily="34" charset="0"/>
              </a:rPr>
              <a:t>egelobortis</a:t>
            </a:r>
            <a:r>
              <a:rPr lang="fr-FR" sz="1200" dirty="0">
                <a:latin typeface="All Round Gothic Demi" panose="020B0703020202020104" pitchFamily="34" charset="0"/>
              </a:rPr>
              <a:t> </a:t>
            </a:r>
            <a:r>
              <a:rPr lang="fr-FR" sz="1200" dirty="0" err="1">
                <a:latin typeface="All Round Gothic Demi" panose="020B0703020202020104" pitchFamily="34" charset="0"/>
              </a:rPr>
              <a:t>auctor</a:t>
            </a:r>
            <a:r>
              <a:rPr lang="fr-FR" sz="1200" dirty="0">
                <a:latin typeface="All Round Gothic Demi" panose="020B0703020202020104" pitchFamily="34" charset="0"/>
              </a:rPr>
              <a:t>. </a:t>
            </a:r>
            <a:r>
              <a:rPr lang="fr-FR" sz="1200" dirty="0" err="1">
                <a:latin typeface="All Round Gothic Demi" panose="020B0703020202020104" pitchFamily="34" charset="0"/>
              </a:rPr>
              <a:t>Donec</a:t>
            </a:r>
            <a:r>
              <a:rPr lang="fr-FR" sz="1200" dirty="0">
                <a:latin typeface="All Round Gothic Demi" panose="020B0703020202020104" pitchFamily="34" charset="0"/>
              </a:rPr>
              <a:t> in </a:t>
            </a:r>
            <a:r>
              <a:rPr lang="fr-FR" sz="1200" dirty="0" err="1">
                <a:latin typeface="All Round Gothic Demi" panose="020B0703020202020104" pitchFamily="34" charset="0"/>
              </a:rPr>
              <a:t>pharetra</a:t>
            </a:r>
            <a:r>
              <a:rPr lang="fr-FR" sz="1200" dirty="0">
                <a:latin typeface="All Round Gothic Demi" panose="020B0703020202020104" pitchFamily="34" charset="0"/>
              </a:rPr>
              <a:t> </a:t>
            </a:r>
            <a:r>
              <a:rPr lang="fr-FR" sz="1200" dirty="0" err="1">
                <a:latin typeface="All Round Gothic Demi" panose="020B0703020202020104" pitchFamily="34" charset="0"/>
              </a:rPr>
              <a:t>turpis</a:t>
            </a:r>
            <a:r>
              <a:rPr lang="fr-FR" sz="1200" dirty="0">
                <a:latin typeface="All Round Gothic Demi" panose="020B0703020202020104" pitchFamily="34" charset="0"/>
              </a:rPr>
              <a:t>, </a:t>
            </a:r>
            <a:r>
              <a:rPr lang="fr-FR" sz="1200" dirty="0" err="1">
                <a:latin typeface="All Round Gothic Demi" panose="020B0703020202020104" pitchFamily="34" charset="0"/>
              </a:rPr>
              <a:t>sed</a:t>
            </a:r>
            <a:r>
              <a:rPr lang="fr-FR" sz="1200" dirty="0">
                <a:latin typeface="All Round Gothic Demi" panose="020B0703020202020104" pitchFamily="34" charset="0"/>
              </a:rPr>
              <a:t> </a:t>
            </a:r>
            <a:r>
              <a:rPr lang="fr-FR" sz="1200" dirty="0" err="1">
                <a:latin typeface="All Round Gothic Demi" panose="020B0703020202020104" pitchFamily="34" charset="0"/>
              </a:rPr>
              <a:t>ornare</a:t>
            </a:r>
            <a:r>
              <a:rPr lang="fr-FR" sz="1200" dirty="0">
                <a:latin typeface="All Round Gothic Demi" panose="020B0703020202020104" pitchFamily="34" charset="0"/>
              </a:rPr>
              <a:t> sem. Morbi pulvinar </a:t>
            </a:r>
            <a:r>
              <a:rPr lang="fr-FR" sz="1200" dirty="0" err="1">
                <a:latin typeface="All Round Gothic Demi" panose="020B0703020202020104" pitchFamily="34" charset="0"/>
              </a:rPr>
              <a:t>ac</a:t>
            </a:r>
            <a:r>
              <a:rPr lang="fr-FR" sz="1200" dirty="0">
                <a:latin typeface="All Round Gothic Demi" panose="020B0703020202020104" pitchFamily="34" charset="0"/>
              </a:rPr>
              <a:t> mi </a:t>
            </a:r>
            <a:r>
              <a:rPr lang="fr-FR" sz="1200" dirty="0" err="1">
                <a:latin typeface="All Round Gothic Demi" panose="020B0703020202020104" pitchFamily="34" charset="0"/>
              </a:rPr>
              <a:t>sit</a:t>
            </a:r>
            <a:r>
              <a:rPr lang="fr-FR" sz="1200" dirty="0">
                <a:latin typeface="All Round Gothic Demi" panose="020B0703020202020104" pitchFamily="34" charset="0"/>
              </a:rPr>
              <a:t> </a:t>
            </a:r>
            <a:r>
              <a:rPr lang="fr-FR" sz="1200" dirty="0" err="1">
                <a:latin typeface="All Round Gothic Demi" panose="020B0703020202020104" pitchFamily="34" charset="0"/>
              </a:rPr>
              <a:t>amet</a:t>
            </a:r>
            <a:r>
              <a:rPr lang="fr-FR" sz="1200" dirty="0">
                <a:latin typeface="All Round Gothic Demi" panose="020B0703020202020104" pitchFamily="34" charset="0"/>
              </a:rPr>
              <a:t> </a:t>
            </a:r>
            <a:r>
              <a:rPr lang="fr-FR" sz="1200" dirty="0" err="1">
                <a:latin typeface="All Round Gothic Demi" panose="020B0703020202020104" pitchFamily="34" charset="0"/>
              </a:rPr>
              <a:t>malesuada</a:t>
            </a:r>
            <a:r>
              <a:rPr lang="fr-FR" sz="1200" dirty="0">
                <a:latin typeface="All Round Gothic Demi" panose="020B0703020202020104" pitchFamily="34" charset="0"/>
              </a:rPr>
              <a:t>. </a:t>
            </a:r>
            <a:endParaRPr lang="fr-FR" sz="1200" dirty="0">
              <a:latin typeface="All Round Gothic Demi" panose="020B07030202020201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E94CBCE-18F8-D05E-90CB-1A4F9F3748BF}"/>
              </a:ext>
            </a:extLst>
          </p:cNvPr>
          <p:cNvSpPr txBox="1"/>
          <p:nvPr/>
        </p:nvSpPr>
        <p:spPr>
          <a:xfrm rot="16200000">
            <a:off x="1858359" y="4120420"/>
            <a:ext cx="37800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Nunito" panose="00000500000000000000" pitchFamily="2" charset="0"/>
              </a:rPr>
              <a:t>Textes principaux</a:t>
            </a:r>
          </a:p>
          <a:p>
            <a:r>
              <a:rPr lang="fr-FR" sz="1600" dirty="0">
                <a:latin typeface="Nunito" panose="00000500000000000000" pitchFamily="2" charset="0"/>
              </a:rPr>
              <a:t>-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Nunito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sans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serif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600" dirty="0">
                <a:latin typeface="Nunito" panose="00000500000000000000" pitchFamily="2" charset="0"/>
              </a:rPr>
              <a:t>-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F8516F-5D9F-15DA-0EBA-EA94C336217B}"/>
              </a:ext>
            </a:extLst>
          </p:cNvPr>
          <p:cNvSpPr txBox="1"/>
          <p:nvPr/>
        </p:nvSpPr>
        <p:spPr>
          <a:xfrm>
            <a:off x="4040747" y="3281059"/>
            <a:ext cx="19657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Nunito" panose="00000500000000000000" pitchFamily="2" charset="0"/>
              </a:rPr>
              <a:t>Lorem ipsum </a:t>
            </a:r>
            <a:r>
              <a:rPr lang="fr-FR" sz="1200" dirty="0" err="1">
                <a:latin typeface="Nunito" panose="00000500000000000000" pitchFamily="2" charset="0"/>
              </a:rPr>
              <a:t>dolor</a:t>
            </a:r>
            <a:r>
              <a:rPr lang="fr-FR" sz="1200" dirty="0">
                <a:latin typeface="Nunito" panose="00000500000000000000" pitchFamily="2" charset="0"/>
              </a:rPr>
              <a:t> </a:t>
            </a:r>
            <a:r>
              <a:rPr lang="fr-FR" sz="1200" dirty="0" err="1">
                <a:latin typeface="Nunito" panose="00000500000000000000" pitchFamily="2" charset="0"/>
              </a:rPr>
              <a:t>sit</a:t>
            </a:r>
            <a:r>
              <a:rPr lang="fr-FR" sz="1200" dirty="0">
                <a:latin typeface="Nunito" panose="00000500000000000000" pitchFamily="2" charset="0"/>
              </a:rPr>
              <a:t> </a:t>
            </a:r>
            <a:r>
              <a:rPr lang="fr-FR" sz="1200" dirty="0" err="1">
                <a:latin typeface="Nunito" panose="00000500000000000000" pitchFamily="2" charset="0"/>
              </a:rPr>
              <a:t>amet</a:t>
            </a:r>
            <a:r>
              <a:rPr lang="fr-FR" sz="1200" dirty="0">
                <a:latin typeface="Nunito" panose="00000500000000000000" pitchFamily="2" charset="0"/>
              </a:rPr>
              <a:t>, </a:t>
            </a:r>
            <a:r>
              <a:rPr lang="fr-FR" sz="1200" dirty="0" err="1">
                <a:latin typeface="Nunito" panose="00000500000000000000" pitchFamily="2" charset="0"/>
              </a:rPr>
              <a:t>consectetur</a:t>
            </a:r>
            <a:r>
              <a:rPr lang="fr-FR" sz="1200" dirty="0">
                <a:latin typeface="Nunito" panose="00000500000000000000" pitchFamily="2" charset="0"/>
              </a:rPr>
              <a:t> </a:t>
            </a:r>
            <a:r>
              <a:rPr lang="fr-FR" sz="1200" dirty="0" err="1">
                <a:latin typeface="Nunito" panose="00000500000000000000" pitchFamily="2" charset="0"/>
              </a:rPr>
              <a:t>adipiscing</a:t>
            </a:r>
            <a:r>
              <a:rPr lang="fr-FR" sz="1200" dirty="0">
                <a:latin typeface="Nunito" panose="00000500000000000000" pitchFamily="2" charset="0"/>
              </a:rPr>
              <a:t> </a:t>
            </a:r>
            <a:r>
              <a:rPr lang="fr-FR" sz="1200" dirty="0" err="1">
                <a:latin typeface="Nunito" panose="00000500000000000000" pitchFamily="2" charset="0"/>
              </a:rPr>
              <a:t>elit</a:t>
            </a:r>
            <a:r>
              <a:rPr lang="fr-FR" sz="1200" dirty="0">
                <a:latin typeface="Nunito" panose="00000500000000000000" pitchFamily="2" charset="0"/>
              </a:rPr>
              <a:t>. In </a:t>
            </a:r>
            <a:r>
              <a:rPr lang="fr-FR" sz="1200" dirty="0" err="1">
                <a:latin typeface="Nunito" panose="00000500000000000000" pitchFamily="2" charset="0"/>
              </a:rPr>
              <a:t>justo</a:t>
            </a:r>
            <a:r>
              <a:rPr lang="fr-FR" sz="1200" dirty="0">
                <a:latin typeface="Nunito" panose="00000500000000000000" pitchFamily="2" charset="0"/>
              </a:rPr>
              <a:t> </a:t>
            </a:r>
            <a:r>
              <a:rPr lang="fr-FR" sz="1200" dirty="0" err="1">
                <a:latin typeface="Nunito" panose="00000500000000000000" pitchFamily="2" charset="0"/>
              </a:rPr>
              <a:t>lorem</a:t>
            </a:r>
            <a:r>
              <a:rPr lang="fr-FR" sz="1200" dirty="0">
                <a:latin typeface="Nunito" panose="00000500000000000000" pitchFamily="2" charset="0"/>
              </a:rPr>
              <a:t>, </a:t>
            </a:r>
            <a:r>
              <a:rPr lang="fr-FR" sz="1200" dirty="0" err="1">
                <a:latin typeface="Nunito" panose="00000500000000000000" pitchFamily="2" charset="0"/>
              </a:rPr>
              <a:t>placerat</a:t>
            </a:r>
            <a:r>
              <a:rPr lang="fr-FR" sz="1200" dirty="0">
                <a:latin typeface="Nunito" panose="00000500000000000000" pitchFamily="2" charset="0"/>
              </a:rPr>
              <a:t> nec </a:t>
            </a:r>
            <a:r>
              <a:rPr lang="fr-FR" sz="1200" dirty="0" err="1">
                <a:latin typeface="Nunito" panose="00000500000000000000" pitchFamily="2" charset="0"/>
              </a:rPr>
              <a:t>nibh</a:t>
            </a:r>
            <a:r>
              <a:rPr lang="fr-FR" sz="1200" dirty="0">
                <a:latin typeface="Nunito" panose="00000500000000000000" pitchFamily="2" charset="0"/>
              </a:rPr>
              <a:t> </a:t>
            </a:r>
            <a:r>
              <a:rPr lang="fr-FR" sz="1200" dirty="0" err="1">
                <a:latin typeface="Nunito" panose="00000500000000000000" pitchFamily="2" charset="0"/>
              </a:rPr>
              <a:t>eget</a:t>
            </a:r>
            <a:r>
              <a:rPr lang="fr-FR" sz="1200" dirty="0">
                <a:latin typeface="Nunito" panose="00000500000000000000" pitchFamily="2" charset="0"/>
              </a:rPr>
              <a:t>, pulvinar </a:t>
            </a:r>
            <a:r>
              <a:rPr lang="fr-FR" sz="1200" dirty="0" err="1">
                <a:latin typeface="Nunito" panose="00000500000000000000" pitchFamily="2" charset="0"/>
              </a:rPr>
              <a:t>laoreet</a:t>
            </a:r>
            <a:r>
              <a:rPr lang="fr-FR" sz="1200" dirty="0">
                <a:latin typeface="Nunito" panose="00000500000000000000" pitchFamily="2" charset="0"/>
              </a:rPr>
              <a:t> </a:t>
            </a:r>
            <a:r>
              <a:rPr lang="fr-FR" sz="1200" dirty="0" err="1">
                <a:latin typeface="Nunito" panose="00000500000000000000" pitchFamily="2" charset="0"/>
              </a:rPr>
              <a:t>mauris</a:t>
            </a:r>
            <a:r>
              <a:rPr lang="fr-FR" sz="1200" dirty="0">
                <a:latin typeface="Nunito" panose="00000500000000000000" pitchFamily="2" charset="0"/>
              </a:rPr>
              <a:t>. </a:t>
            </a:r>
            <a:r>
              <a:rPr lang="fr-FR" sz="1200" dirty="0" err="1">
                <a:latin typeface="Nunito" panose="00000500000000000000" pitchFamily="2" charset="0"/>
              </a:rPr>
              <a:t>Quisque</a:t>
            </a:r>
            <a:r>
              <a:rPr lang="fr-FR" sz="1200" dirty="0">
                <a:latin typeface="Nunito" panose="00000500000000000000" pitchFamily="2" charset="0"/>
              </a:rPr>
              <a:t> id </a:t>
            </a:r>
            <a:r>
              <a:rPr lang="fr-FR" sz="1200" dirty="0" err="1">
                <a:latin typeface="Nunito" panose="00000500000000000000" pitchFamily="2" charset="0"/>
              </a:rPr>
              <a:t>lobortis</a:t>
            </a:r>
            <a:r>
              <a:rPr lang="fr-FR" sz="1200" dirty="0">
                <a:latin typeface="Nunito" panose="00000500000000000000" pitchFamily="2" charset="0"/>
              </a:rPr>
              <a:t> </a:t>
            </a:r>
            <a:r>
              <a:rPr lang="fr-FR" sz="1200" dirty="0" err="1">
                <a:latin typeface="Nunito" panose="00000500000000000000" pitchFamily="2" charset="0"/>
              </a:rPr>
              <a:t>tellus</a:t>
            </a:r>
            <a:r>
              <a:rPr lang="fr-FR" sz="1200" dirty="0">
                <a:latin typeface="Nunito" panose="00000500000000000000" pitchFamily="2" charset="0"/>
              </a:rPr>
              <a:t>. Morbi </a:t>
            </a:r>
            <a:r>
              <a:rPr lang="fr-FR" sz="1200" dirty="0" err="1">
                <a:latin typeface="Nunito" panose="00000500000000000000" pitchFamily="2" charset="0"/>
              </a:rPr>
              <a:t>ullamcorper</a:t>
            </a:r>
            <a:r>
              <a:rPr lang="fr-FR" sz="1200" dirty="0">
                <a:latin typeface="Nunito" panose="00000500000000000000" pitchFamily="2" charset="0"/>
              </a:rPr>
              <a:t> </a:t>
            </a:r>
            <a:r>
              <a:rPr lang="fr-FR" sz="1200" dirty="0" err="1">
                <a:latin typeface="Nunito" panose="00000500000000000000" pitchFamily="2" charset="0"/>
              </a:rPr>
              <a:t>eros</a:t>
            </a:r>
            <a:r>
              <a:rPr lang="fr-FR" sz="1200" dirty="0">
                <a:latin typeface="Nunito" panose="00000500000000000000" pitchFamily="2" charset="0"/>
              </a:rPr>
              <a:t> et </a:t>
            </a:r>
            <a:r>
              <a:rPr lang="fr-FR" sz="1200" dirty="0" err="1">
                <a:latin typeface="Nunito" panose="00000500000000000000" pitchFamily="2" charset="0"/>
              </a:rPr>
              <a:t>risus</a:t>
            </a:r>
            <a:r>
              <a:rPr lang="fr-FR" sz="1200" dirty="0">
                <a:latin typeface="Nunito" panose="00000500000000000000" pitchFamily="2" charset="0"/>
              </a:rPr>
              <a:t>. Nunc </a:t>
            </a:r>
            <a:r>
              <a:rPr lang="fr-FR" sz="1200" dirty="0" err="1">
                <a:latin typeface="Nunito" panose="00000500000000000000" pitchFamily="2" charset="0"/>
              </a:rPr>
              <a:t>pharetra</a:t>
            </a:r>
            <a:r>
              <a:rPr lang="fr-FR" sz="1200" dirty="0">
                <a:latin typeface="Nunito" panose="00000500000000000000" pitchFamily="2" charset="0"/>
              </a:rPr>
              <a:t> </a:t>
            </a:r>
            <a:r>
              <a:rPr lang="fr-FR" sz="1200" dirty="0" err="1">
                <a:latin typeface="Nunito" panose="00000500000000000000" pitchFamily="2" charset="0"/>
              </a:rPr>
              <a:t>lacus</a:t>
            </a:r>
            <a:r>
              <a:rPr lang="fr-FR" sz="1200" dirty="0">
                <a:latin typeface="Nunito" panose="00000500000000000000" pitchFamily="2" charset="0"/>
              </a:rPr>
              <a:t> </a:t>
            </a:r>
            <a:r>
              <a:rPr lang="fr-FR" sz="1200" dirty="0" err="1">
                <a:latin typeface="Nunito" panose="00000500000000000000" pitchFamily="2" charset="0"/>
              </a:rPr>
              <a:t>egelobortis</a:t>
            </a:r>
            <a:r>
              <a:rPr lang="fr-FR" sz="1200" dirty="0">
                <a:latin typeface="Nunito" panose="00000500000000000000" pitchFamily="2" charset="0"/>
              </a:rPr>
              <a:t> </a:t>
            </a:r>
            <a:r>
              <a:rPr lang="fr-FR" sz="1200" dirty="0" err="1">
                <a:latin typeface="Nunito" panose="00000500000000000000" pitchFamily="2" charset="0"/>
              </a:rPr>
              <a:t>auctor</a:t>
            </a:r>
            <a:r>
              <a:rPr lang="fr-FR" sz="1200" dirty="0">
                <a:latin typeface="Nunito" panose="00000500000000000000" pitchFamily="2" charset="0"/>
              </a:rPr>
              <a:t>. </a:t>
            </a:r>
            <a:r>
              <a:rPr lang="fr-FR" sz="1200" dirty="0" err="1">
                <a:latin typeface="Nunito" panose="00000500000000000000" pitchFamily="2" charset="0"/>
              </a:rPr>
              <a:t>Donec</a:t>
            </a:r>
            <a:r>
              <a:rPr lang="fr-FR" sz="1200" dirty="0">
                <a:latin typeface="Nunito" panose="00000500000000000000" pitchFamily="2" charset="0"/>
              </a:rPr>
              <a:t> in </a:t>
            </a:r>
            <a:r>
              <a:rPr lang="fr-FR" sz="1200" dirty="0" err="1">
                <a:latin typeface="Nunito" panose="00000500000000000000" pitchFamily="2" charset="0"/>
              </a:rPr>
              <a:t>pharetra</a:t>
            </a:r>
            <a:r>
              <a:rPr lang="fr-FR" sz="1200" dirty="0">
                <a:latin typeface="Nunito" panose="00000500000000000000" pitchFamily="2" charset="0"/>
              </a:rPr>
              <a:t> </a:t>
            </a:r>
            <a:r>
              <a:rPr lang="fr-FR" sz="1200" dirty="0" err="1">
                <a:latin typeface="Nunito" panose="00000500000000000000" pitchFamily="2" charset="0"/>
              </a:rPr>
              <a:t>turpis</a:t>
            </a:r>
            <a:r>
              <a:rPr lang="fr-FR" sz="1200" dirty="0">
                <a:latin typeface="Nunito" panose="00000500000000000000" pitchFamily="2" charset="0"/>
              </a:rPr>
              <a:t>, </a:t>
            </a:r>
            <a:r>
              <a:rPr lang="fr-FR" sz="1200" dirty="0" err="1">
                <a:latin typeface="Nunito" panose="00000500000000000000" pitchFamily="2" charset="0"/>
              </a:rPr>
              <a:t>sed</a:t>
            </a:r>
            <a:r>
              <a:rPr lang="fr-FR" sz="1200" dirty="0">
                <a:latin typeface="Nunito" panose="00000500000000000000" pitchFamily="2" charset="0"/>
              </a:rPr>
              <a:t> </a:t>
            </a:r>
            <a:r>
              <a:rPr lang="fr-FR" sz="1200" dirty="0" err="1">
                <a:latin typeface="Nunito" panose="00000500000000000000" pitchFamily="2" charset="0"/>
              </a:rPr>
              <a:t>ornare</a:t>
            </a:r>
            <a:r>
              <a:rPr lang="fr-FR" sz="1200" dirty="0">
                <a:latin typeface="Nunito" panose="00000500000000000000" pitchFamily="2" charset="0"/>
              </a:rPr>
              <a:t> sem. Morbi pulvinar </a:t>
            </a:r>
            <a:r>
              <a:rPr lang="fr-FR" sz="1200" dirty="0" err="1">
                <a:latin typeface="Nunito" panose="00000500000000000000" pitchFamily="2" charset="0"/>
              </a:rPr>
              <a:t>ac</a:t>
            </a:r>
            <a:r>
              <a:rPr lang="fr-FR" sz="1200" dirty="0">
                <a:latin typeface="Nunito" panose="00000500000000000000" pitchFamily="2" charset="0"/>
              </a:rPr>
              <a:t> mi </a:t>
            </a:r>
            <a:r>
              <a:rPr lang="fr-FR" sz="1200" dirty="0" err="1">
                <a:latin typeface="Nunito" panose="00000500000000000000" pitchFamily="2" charset="0"/>
              </a:rPr>
              <a:t>sit</a:t>
            </a:r>
            <a:r>
              <a:rPr lang="fr-FR" sz="1200" dirty="0">
                <a:latin typeface="Nunito" panose="00000500000000000000" pitchFamily="2" charset="0"/>
              </a:rPr>
              <a:t> </a:t>
            </a:r>
            <a:r>
              <a:rPr lang="fr-FR" sz="1200" dirty="0" err="1">
                <a:latin typeface="Nunito" panose="00000500000000000000" pitchFamily="2" charset="0"/>
              </a:rPr>
              <a:t>amet</a:t>
            </a:r>
            <a:r>
              <a:rPr lang="fr-FR" sz="1200" dirty="0">
                <a:latin typeface="Nunito" panose="00000500000000000000" pitchFamily="2" charset="0"/>
              </a:rPr>
              <a:t> </a:t>
            </a:r>
            <a:r>
              <a:rPr lang="fr-FR" sz="1200" dirty="0" err="1">
                <a:latin typeface="Nunito" panose="00000500000000000000" pitchFamily="2" charset="0"/>
              </a:rPr>
              <a:t>malesuada</a:t>
            </a:r>
            <a:r>
              <a:rPr lang="fr-FR" sz="1200" dirty="0">
                <a:latin typeface="Nunito" panose="00000500000000000000" pitchFamily="2" charset="0"/>
              </a:rPr>
              <a:t>. </a:t>
            </a:r>
            <a:endParaRPr lang="fr-FR" sz="1200" dirty="0">
              <a:latin typeface="Nunito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8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8949A-5053-550F-45E4-05A89696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Adaptabilité multi-supports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693AB-A901-7C16-C65E-05DF4A218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37" y="2144716"/>
            <a:ext cx="5190256" cy="7428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600" dirty="0">
                <a:solidFill>
                  <a:schemeClr val="tx2"/>
                </a:solidFill>
                <a:latin typeface="+mj-lt"/>
                <a:cs typeface="Poppins Light" panose="00000400000000000000" pitchFamily="50" charset="0"/>
              </a:rPr>
              <a:t>Un logotype peut se décliner et devenir ainsi, un logotype « responsive ». Le but est d’accommoder les besoins de la structure à l’environnement dans lequel elle souhaite s’en servir.</a:t>
            </a:r>
          </a:p>
        </p:txBody>
      </p:sp>
      <p:pic>
        <p:nvPicPr>
          <p:cNvPr id="8" name="Image 7" descr="Une image contenant intérieur, guichet, table, assis&#10;&#10;Description générée automatiquement">
            <a:extLst>
              <a:ext uri="{FF2B5EF4-FFF2-40B4-BE49-F238E27FC236}">
                <a16:creationId xmlns:a16="http://schemas.microsoft.com/office/drawing/2014/main" id="{0910A41C-17EF-33C2-2282-7A52D107A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24" y="3226622"/>
            <a:ext cx="5651688" cy="3051911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776B6AA0-5CF2-E95F-096F-6A90C0A2F122}"/>
              </a:ext>
            </a:extLst>
          </p:cNvPr>
          <p:cNvGrpSpPr/>
          <p:nvPr/>
        </p:nvGrpSpPr>
        <p:grpSpPr>
          <a:xfrm>
            <a:off x="6878972" y="3631378"/>
            <a:ext cx="3615653" cy="1802809"/>
            <a:chOff x="6966856" y="3631378"/>
            <a:chExt cx="3615653" cy="180280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4FCE98-77BA-E7CA-5450-E7C7890D448C}"/>
                </a:ext>
              </a:extLst>
            </p:cNvPr>
            <p:cNvSpPr/>
            <p:nvPr/>
          </p:nvSpPr>
          <p:spPr>
            <a:xfrm>
              <a:off x="6966856" y="3631378"/>
              <a:ext cx="3615653" cy="1802809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55BD53C8-19B4-0BA0-3EF7-30868B7603CD}"/>
                </a:ext>
              </a:extLst>
            </p:cNvPr>
            <p:cNvSpPr txBox="1"/>
            <p:nvPr/>
          </p:nvSpPr>
          <p:spPr>
            <a:xfrm>
              <a:off x="7667437" y="5088769"/>
              <a:ext cx="2337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200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Montserrat" charset="0"/>
                  <a:cs typeface="Poppins Light" panose="00000400000000000000" pitchFamily="50" charset="0"/>
                </a:rPr>
                <a:t>Logotype en favicon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DBE8FAF-4D13-0D1A-C153-ADCE11DEE663}"/>
              </a:ext>
            </a:extLst>
          </p:cNvPr>
          <p:cNvGrpSpPr/>
          <p:nvPr/>
        </p:nvGrpSpPr>
        <p:grpSpPr>
          <a:xfrm>
            <a:off x="6161944" y="1318009"/>
            <a:ext cx="3615653" cy="1802809"/>
            <a:chOff x="6966856" y="1423813"/>
            <a:chExt cx="3615653" cy="180280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D2690E-8E66-5C6B-7BD2-CAFA8EAB32FA}"/>
                </a:ext>
              </a:extLst>
            </p:cNvPr>
            <p:cNvSpPr/>
            <p:nvPr/>
          </p:nvSpPr>
          <p:spPr>
            <a:xfrm>
              <a:off x="6966856" y="1423813"/>
              <a:ext cx="3615653" cy="1802809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6FF30721-EF02-75DC-67D6-BA6487A258FC}"/>
                </a:ext>
              </a:extLst>
            </p:cNvPr>
            <p:cNvSpPr txBox="1"/>
            <p:nvPr/>
          </p:nvSpPr>
          <p:spPr>
            <a:xfrm>
              <a:off x="7673003" y="2882293"/>
              <a:ext cx="2337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200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Montserrat" charset="0"/>
                  <a:cs typeface="Poppins Light" panose="00000400000000000000" pitchFamily="50" charset="0"/>
                </a:rPr>
                <a:t>Logotype petites surfaces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9605F6D6-FFF8-9272-1F45-12EC2DDC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3" y="3969485"/>
            <a:ext cx="1756534" cy="73224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97605C5-A56D-1598-0505-4B5FBF1F6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35" y="4980597"/>
            <a:ext cx="1183438" cy="493342"/>
          </a:xfrm>
          <a:prstGeom prst="rect">
            <a:avLst/>
          </a:prstGeom>
        </p:spPr>
      </p:pic>
      <p:sp>
        <p:nvSpPr>
          <p:cNvPr id="18" name="TextBox 22">
            <a:extLst>
              <a:ext uri="{FF2B5EF4-FFF2-40B4-BE49-F238E27FC236}">
                <a16:creationId xmlns:a16="http://schemas.microsoft.com/office/drawing/2014/main" id="{916D2C20-A872-3071-064B-431209C2F53F}"/>
              </a:ext>
            </a:extLst>
          </p:cNvPr>
          <p:cNvSpPr txBox="1"/>
          <p:nvPr/>
        </p:nvSpPr>
        <p:spPr>
          <a:xfrm>
            <a:off x="6541391" y="2059119"/>
            <a:ext cx="2337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Montserrat" charset="0"/>
                <a:cs typeface="Poppins Light" panose="00000400000000000000" pitchFamily="50" charset="0"/>
              </a:rPr>
              <a:t>NON EXISTANT</a:t>
            </a:r>
          </a:p>
        </p:txBody>
      </p:sp>
      <p:graphicFrame>
        <p:nvGraphicFramePr>
          <p:cNvPr id="21" name="Objet 20">
            <a:extLst>
              <a:ext uri="{FF2B5EF4-FFF2-40B4-BE49-F238E27FC236}">
                <a16:creationId xmlns:a16="http://schemas.microsoft.com/office/drawing/2014/main" id="{23D60E7D-9758-160F-22CF-460D306F2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477621"/>
              </p:ext>
            </p:extLst>
          </p:nvPr>
        </p:nvGraphicFramePr>
        <p:xfrm>
          <a:off x="7969770" y="4283292"/>
          <a:ext cx="455174" cy="455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152000" imgH="1152000" progId="">
                  <p:embed/>
                </p:oleObj>
              </mc:Choice>
              <mc:Fallback>
                <p:oleObj r:id="rId5" imgW="1152000" imgH="1152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69770" y="4283292"/>
                        <a:ext cx="455174" cy="455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821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 121">
            <a:extLst>
              <a:ext uri="{FF2B5EF4-FFF2-40B4-BE49-F238E27FC236}">
                <a16:creationId xmlns:a16="http://schemas.microsoft.com/office/drawing/2014/main" id="{1266EA09-9323-9601-FC25-5D037F5B8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75" y="5577126"/>
            <a:ext cx="772303" cy="321951"/>
          </a:xfrm>
          <a:prstGeom prst="rect">
            <a:avLst/>
          </a:prstGeom>
        </p:spPr>
      </p:pic>
      <p:pic>
        <p:nvPicPr>
          <p:cNvPr id="120" name="Image 119">
            <a:extLst>
              <a:ext uri="{FF2B5EF4-FFF2-40B4-BE49-F238E27FC236}">
                <a16:creationId xmlns:a16="http://schemas.microsoft.com/office/drawing/2014/main" id="{71AEE1B8-4669-2BDE-5D80-5B044B8E1D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23"/>
          <a:stretch/>
        </p:blipFill>
        <p:spPr>
          <a:xfrm>
            <a:off x="5310238" y="4283934"/>
            <a:ext cx="400779" cy="402808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A5EFC2FA-67C7-025C-83BF-75CD77458E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7"/>
          <a:stretch/>
        </p:blipFill>
        <p:spPr>
          <a:xfrm>
            <a:off x="5714560" y="4416544"/>
            <a:ext cx="451974" cy="321951"/>
          </a:xfrm>
          <a:prstGeom prst="rect">
            <a:avLst/>
          </a:prstGeom>
        </p:spPr>
      </p:pic>
      <p:pic>
        <p:nvPicPr>
          <p:cNvPr id="118" name="Image 117">
            <a:extLst>
              <a:ext uri="{FF2B5EF4-FFF2-40B4-BE49-F238E27FC236}">
                <a16:creationId xmlns:a16="http://schemas.microsoft.com/office/drawing/2014/main" id="{E37A3D3B-E081-6EDB-981A-59B974BD4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75" y="3151520"/>
            <a:ext cx="772303" cy="321951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FBE5D1D5-B942-0837-3C44-2B96963E7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043" y="5679799"/>
            <a:ext cx="772303" cy="321951"/>
          </a:xfrm>
          <a:prstGeom prst="rect">
            <a:avLst/>
          </a:prstGeom>
        </p:spPr>
      </p:pic>
      <p:pic>
        <p:nvPicPr>
          <p:cNvPr id="116" name="Image 115">
            <a:extLst>
              <a:ext uri="{FF2B5EF4-FFF2-40B4-BE49-F238E27FC236}">
                <a16:creationId xmlns:a16="http://schemas.microsoft.com/office/drawing/2014/main" id="{AABAD9D4-1C37-D74F-7DE1-B2D6F8B0B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3" t="-3976"/>
          <a:stretch/>
        </p:blipFill>
        <p:spPr>
          <a:xfrm>
            <a:off x="3141117" y="4428872"/>
            <a:ext cx="452156" cy="334750"/>
          </a:xfrm>
          <a:prstGeom prst="rect">
            <a:avLst/>
          </a:prstGeom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1290C3B7-5159-B39E-B46B-91AB9A858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64" y="3140663"/>
            <a:ext cx="772303" cy="321951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8323A1C8-363B-170C-2FEA-2E5E2FE61D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0" y="3251610"/>
            <a:ext cx="772303" cy="180908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8412576B-6DAE-F61B-9D04-85B2268E6D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/>
          <a:stretch/>
        </p:blipFill>
        <p:spPr>
          <a:xfrm>
            <a:off x="903974" y="4408890"/>
            <a:ext cx="621199" cy="321951"/>
          </a:xfrm>
          <a:prstGeom prst="rect">
            <a:avLst/>
          </a:prstGeom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E12F0960-C994-9A30-A26F-D44D699BB0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9"/>
          <a:stretch/>
        </p:blipFill>
        <p:spPr>
          <a:xfrm>
            <a:off x="1066800" y="5649426"/>
            <a:ext cx="458372" cy="3219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68949A-5053-550F-45E4-05A89696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Usages interdits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693AB-A901-7C16-C65E-05DF4A218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36" y="2144716"/>
            <a:ext cx="7969927" cy="742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solidFill>
                  <a:schemeClr val="tx2"/>
                </a:solidFill>
                <a:latin typeface="+mj-lt"/>
                <a:cs typeface="Poppins Light" panose="00000400000000000000" pitchFamily="50" charset="0"/>
              </a:rPr>
              <a:t>Voici quelques règles afin de respecter les spécificités de l’identité visuelle. </a:t>
            </a:r>
          </a:p>
        </p:txBody>
      </p: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374E4811-8573-C573-22D0-A9C00770A940}"/>
              </a:ext>
            </a:extLst>
          </p:cNvPr>
          <p:cNvGrpSpPr/>
          <p:nvPr/>
        </p:nvGrpSpPr>
        <p:grpSpPr>
          <a:xfrm>
            <a:off x="587036" y="2558776"/>
            <a:ext cx="2554081" cy="1227550"/>
            <a:chOff x="956035" y="2558776"/>
            <a:chExt cx="2554081" cy="1227550"/>
          </a:xfrm>
        </p:grpSpPr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9020F2E1-07E4-EBA2-3A80-AD55465F4C85}"/>
                </a:ext>
              </a:extLst>
            </p:cNvPr>
            <p:cNvGrpSpPr/>
            <p:nvPr/>
          </p:nvGrpSpPr>
          <p:grpSpPr>
            <a:xfrm>
              <a:off x="956035" y="2558776"/>
              <a:ext cx="2554081" cy="1227550"/>
              <a:chOff x="956035" y="2558776"/>
              <a:chExt cx="2554081" cy="122755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8DA22D9-A455-5E96-3B59-14758C237F89}"/>
                  </a:ext>
                </a:extLst>
              </p:cNvPr>
              <p:cNvSpPr/>
              <p:nvPr/>
            </p:nvSpPr>
            <p:spPr>
              <a:xfrm>
                <a:off x="1025013" y="2820307"/>
                <a:ext cx="966019" cy="96601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68" name="TextBox 22">
                <a:extLst>
                  <a:ext uri="{FF2B5EF4-FFF2-40B4-BE49-F238E27FC236}">
                    <a16:creationId xmlns:a16="http://schemas.microsoft.com/office/drawing/2014/main" id="{4BBE6E3A-7929-5707-C242-B6FA6FF5918D}"/>
                  </a:ext>
                </a:extLst>
              </p:cNvPr>
              <p:cNvSpPr txBox="1"/>
              <p:nvPr/>
            </p:nvSpPr>
            <p:spPr>
              <a:xfrm>
                <a:off x="956035" y="2558776"/>
                <a:ext cx="25540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050" i="1" dirty="0">
                    <a:solidFill>
                      <a:schemeClr val="tx2"/>
                    </a:solidFill>
                    <a:latin typeface="+mj-lt"/>
                    <a:ea typeface="Montserrat" charset="0"/>
                    <a:cs typeface="Poppins Light" panose="00000400000000000000" pitchFamily="50" charset="0"/>
                  </a:rPr>
                  <a:t>Ne pas déformer</a:t>
                </a:r>
              </a:p>
            </p:txBody>
          </p:sp>
        </p:grp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14118FB7-AE9F-A74F-AFB1-E29AE71E4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013" y="2820308"/>
              <a:ext cx="966019" cy="96601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61C62CAE-C329-C718-3722-4F8C5F7047FB}"/>
              </a:ext>
            </a:extLst>
          </p:cNvPr>
          <p:cNvGrpSpPr/>
          <p:nvPr/>
        </p:nvGrpSpPr>
        <p:grpSpPr>
          <a:xfrm>
            <a:off x="589646" y="5065822"/>
            <a:ext cx="2554081" cy="1227550"/>
            <a:chOff x="956035" y="2558776"/>
            <a:chExt cx="2554081" cy="1227550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379C35D9-0C7A-4149-4B00-2AC23B84470F}"/>
                </a:ext>
              </a:extLst>
            </p:cNvPr>
            <p:cNvGrpSpPr/>
            <p:nvPr/>
          </p:nvGrpSpPr>
          <p:grpSpPr>
            <a:xfrm>
              <a:off x="956035" y="2558776"/>
              <a:ext cx="2554081" cy="1227550"/>
              <a:chOff x="956035" y="2558776"/>
              <a:chExt cx="2554081" cy="122755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03FEEC3-1F4F-FBEF-11AD-CDFB69C7CAA9}"/>
                  </a:ext>
                </a:extLst>
              </p:cNvPr>
              <p:cNvSpPr/>
              <p:nvPr/>
            </p:nvSpPr>
            <p:spPr>
              <a:xfrm>
                <a:off x="1025013" y="2820307"/>
                <a:ext cx="966019" cy="96601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73" name="TextBox 22">
                <a:extLst>
                  <a:ext uri="{FF2B5EF4-FFF2-40B4-BE49-F238E27FC236}">
                    <a16:creationId xmlns:a16="http://schemas.microsoft.com/office/drawing/2014/main" id="{8CCC12BD-51A8-071D-12F3-6DD90E60FB3C}"/>
                  </a:ext>
                </a:extLst>
              </p:cNvPr>
              <p:cNvSpPr txBox="1"/>
              <p:nvPr/>
            </p:nvSpPr>
            <p:spPr>
              <a:xfrm>
                <a:off x="956035" y="2558776"/>
                <a:ext cx="25540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050" i="1" dirty="0">
                    <a:solidFill>
                      <a:schemeClr val="tx2"/>
                    </a:solidFill>
                    <a:latin typeface="+mj-lt"/>
                    <a:ea typeface="Montserrat" charset="0"/>
                    <a:cs typeface="Poppins Light" panose="00000400000000000000" pitchFamily="50" charset="0"/>
                  </a:rPr>
                  <a:t>Ne pas déplacer d’éléments</a:t>
                </a:r>
              </a:p>
            </p:txBody>
          </p:sp>
        </p:grp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B560B0C1-72C0-B005-45EA-CE34B4CB02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013" y="2820308"/>
              <a:ext cx="966019" cy="96601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BA3203E1-06E6-3492-0FFF-0E8919E7EC58}"/>
              </a:ext>
            </a:extLst>
          </p:cNvPr>
          <p:cNvGrpSpPr/>
          <p:nvPr/>
        </p:nvGrpSpPr>
        <p:grpSpPr>
          <a:xfrm>
            <a:off x="2797040" y="3812299"/>
            <a:ext cx="2554081" cy="1227550"/>
            <a:chOff x="956035" y="2558776"/>
            <a:chExt cx="2554081" cy="1227550"/>
          </a:xfrm>
        </p:grpSpPr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BD51121C-CAE9-8D20-A9F1-EDCA0B4066BB}"/>
                </a:ext>
              </a:extLst>
            </p:cNvPr>
            <p:cNvGrpSpPr/>
            <p:nvPr/>
          </p:nvGrpSpPr>
          <p:grpSpPr>
            <a:xfrm>
              <a:off x="956035" y="2558776"/>
              <a:ext cx="2554081" cy="1227550"/>
              <a:chOff x="956035" y="2558776"/>
              <a:chExt cx="2554081" cy="122755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1CFCCB7-8C2A-2BA6-64EA-4B38794D68F7}"/>
                  </a:ext>
                </a:extLst>
              </p:cNvPr>
              <p:cNvSpPr/>
              <p:nvPr/>
            </p:nvSpPr>
            <p:spPr>
              <a:xfrm>
                <a:off x="1025013" y="2820307"/>
                <a:ext cx="966019" cy="96601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78" name="TextBox 22">
                <a:extLst>
                  <a:ext uri="{FF2B5EF4-FFF2-40B4-BE49-F238E27FC236}">
                    <a16:creationId xmlns:a16="http://schemas.microsoft.com/office/drawing/2014/main" id="{626F1CDD-C3D9-FDD6-A63A-7A851AE4D642}"/>
                  </a:ext>
                </a:extLst>
              </p:cNvPr>
              <p:cNvSpPr txBox="1"/>
              <p:nvPr/>
            </p:nvSpPr>
            <p:spPr>
              <a:xfrm>
                <a:off x="956035" y="2558776"/>
                <a:ext cx="25540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050" i="1" dirty="0">
                    <a:solidFill>
                      <a:schemeClr val="tx2"/>
                    </a:solidFill>
                    <a:latin typeface="+mj-lt"/>
                    <a:ea typeface="Montserrat" charset="0"/>
                    <a:cs typeface="Poppins Light" panose="00000400000000000000" pitchFamily="50" charset="0"/>
                  </a:rPr>
                  <a:t>Ne pas utiliser que la moitié</a:t>
                </a:r>
              </a:p>
            </p:txBody>
          </p:sp>
        </p:grp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0D34B531-802C-EBD8-6ABD-69D9176627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013" y="2820308"/>
              <a:ext cx="966019" cy="96601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0FC102B0-1685-FECF-A80C-62D986213672}"/>
              </a:ext>
            </a:extLst>
          </p:cNvPr>
          <p:cNvGrpSpPr/>
          <p:nvPr/>
        </p:nvGrpSpPr>
        <p:grpSpPr>
          <a:xfrm>
            <a:off x="2797040" y="5065822"/>
            <a:ext cx="2554081" cy="1227550"/>
            <a:chOff x="956035" y="2558776"/>
            <a:chExt cx="2554081" cy="1227550"/>
          </a:xfrm>
        </p:grpSpPr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AAB200BD-721F-BCE1-ED29-0B50597FE36C}"/>
                </a:ext>
              </a:extLst>
            </p:cNvPr>
            <p:cNvGrpSpPr/>
            <p:nvPr/>
          </p:nvGrpSpPr>
          <p:grpSpPr>
            <a:xfrm>
              <a:off x="956035" y="2558776"/>
              <a:ext cx="2554081" cy="1227550"/>
              <a:chOff x="956035" y="2558776"/>
              <a:chExt cx="2554081" cy="122755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87B5FB8-AE74-62A2-225F-236A742A8EB9}"/>
                  </a:ext>
                </a:extLst>
              </p:cNvPr>
              <p:cNvSpPr/>
              <p:nvPr/>
            </p:nvSpPr>
            <p:spPr>
              <a:xfrm>
                <a:off x="1025013" y="2820307"/>
                <a:ext cx="966019" cy="96601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83" name="TextBox 22">
                <a:extLst>
                  <a:ext uri="{FF2B5EF4-FFF2-40B4-BE49-F238E27FC236}">
                    <a16:creationId xmlns:a16="http://schemas.microsoft.com/office/drawing/2014/main" id="{7AB7C7C2-EF67-D1DC-D419-5DBD8267C3E9}"/>
                  </a:ext>
                </a:extLst>
              </p:cNvPr>
              <p:cNvSpPr txBox="1"/>
              <p:nvPr/>
            </p:nvSpPr>
            <p:spPr>
              <a:xfrm>
                <a:off x="956035" y="2558776"/>
                <a:ext cx="255408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050" i="1" dirty="0">
                    <a:solidFill>
                      <a:schemeClr val="tx2"/>
                    </a:solidFill>
                    <a:latin typeface="+mj-lt"/>
                    <a:ea typeface="Montserrat" charset="0"/>
                    <a:cs typeface="Poppins Light" panose="00000400000000000000" pitchFamily="50" charset="0"/>
                  </a:rPr>
                  <a:t>Ne pas appliquer d’autres couleurs</a:t>
                </a:r>
              </a:p>
            </p:txBody>
          </p:sp>
        </p:grp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8365CD4E-C81F-A254-EC37-E16C15966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013" y="2820308"/>
              <a:ext cx="966019" cy="96601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45CB3E2E-F042-AC81-1AE6-4C8BCD192788}"/>
              </a:ext>
            </a:extLst>
          </p:cNvPr>
          <p:cNvGrpSpPr/>
          <p:nvPr/>
        </p:nvGrpSpPr>
        <p:grpSpPr>
          <a:xfrm>
            <a:off x="5195540" y="2558776"/>
            <a:ext cx="2554081" cy="1227550"/>
            <a:chOff x="956035" y="2558776"/>
            <a:chExt cx="2554081" cy="1227550"/>
          </a:xfrm>
        </p:grpSpPr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8EFD7F3E-7E5C-E0D2-6F90-9521DC83AB92}"/>
                </a:ext>
              </a:extLst>
            </p:cNvPr>
            <p:cNvGrpSpPr/>
            <p:nvPr/>
          </p:nvGrpSpPr>
          <p:grpSpPr>
            <a:xfrm>
              <a:off x="956035" y="2558776"/>
              <a:ext cx="2554081" cy="1227550"/>
              <a:chOff x="956035" y="2558776"/>
              <a:chExt cx="2554081" cy="1227550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30E0E28-2332-545C-5C42-AF33364CA933}"/>
                  </a:ext>
                </a:extLst>
              </p:cNvPr>
              <p:cNvSpPr/>
              <p:nvPr/>
            </p:nvSpPr>
            <p:spPr>
              <a:xfrm>
                <a:off x="1025013" y="2820307"/>
                <a:ext cx="966019" cy="96601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88" name="TextBox 22">
                <a:extLst>
                  <a:ext uri="{FF2B5EF4-FFF2-40B4-BE49-F238E27FC236}">
                    <a16:creationId xmlns:a16="http://schemas.microsoft.com/office/drawing/2014/main" id="{6DB48CB9-B3B9-FE36-3313-917C8AB49069}"/>
                  </a:ext>
                </a:extLst>
              </p:cNvPr>
              <p:cNvSpPr txBox="1"/>
              <p:nvPr/>
            </p:nvSpPr>
            <p:spPr>
              <a:xfrm>
                <a:off x="956035" y="2558776"/>
                <a:ext cx="25540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050" i="1" dirty="0">
                    <a:solidFill>
                      <a:schemeClr val="tx2"/>
                    </a:solidFill>
                    <a:latin typeface="+mj-lt"/>
                    <a:ea typeface="Montserrat" charset="0"/>
                    <a:cs typeface="Poppins Light" panose="00000400000000000000" pitchFamily="50" charset="0"/>
                  </a:rPr>
                  <a:t>Ne pas ajouter d’éléments</a:t>
                </a:r>
              </a:p>
            </p:txBody>
          </p:sp>
        </p:grp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A01B104E-CAD3-955D-8951-D688E10BD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013" y="2820308"/>
              <a:ext cx="966019" cy="96601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E40EE578-214B-F91A-D9D1-C5ADD37B151B}"/>
              </a:ext>
            </a:extLst>
          </p:cNvPr>
          <p:cNvGrpSpPr/>
          <p:nvPr/>
        </p:nvGrpSpPr>
        <p:grpSpPr>
          <a:xfrm>
            <a:off x="5198150" y="3812299"/>
            <a:ext cx="2554081" cy="1227550"/>
            <a:chOff x="956035" y="2558776"/>
            <a:chExt cx="2554081" cy="1227550"/>
          </a:xfrm>
        </p:grpSpPr>
        <p:grpSp>
          <p:nvGrpSpPr>
            <p:cNvPr id="90" name="Groupe 89">
              <a:extLst>
                <a:ext uri="{FF2B5EF4-FFF2-40B4-BE49-F238E27FC236}">
                  <a16:creationId xmlns:a16="http://schemas.microsoft.com/office/drawing/2014/main" id="{87E6CE71-B838-5FB1-CF96-227CBBED9902}"/>
                </a:ext>
              </a:extLst>
            </p:cNvPr>
            <p:cNvGrpSpPr/>
            <p:nvPr/>
          </p:nvGrpSpPr>
          <p:grpSpPr>
            <a:xfrm>
              <a:off x="956035" y="2558776"/>
              <a:ext cx="2554081" cy="1227550"/>
              <a:chOff x="956035" y="2558776"/>
              <a:chExt cx="2554081" cy="122755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7017243-C191-BF86-5961-AAEF8FC988BB}"/>
                  </a:ext>
                </a:extLst>
              </p:cNvPr>
              <p:cNvSpPr/>
              <p:nvPr/>
            </p:nvSpPr>
            <p:spPr>
              <a:xfrm>
                <a:off x="1025013" y="2820307"/>
                <a:ext cx="966019" cy="96601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93" name="TextBox 22">
                <a:extLst>
                  <a:ext uri="{FF2B5EF4-FFF2-40B4-BE49-F238E27FC236}">
                    <a16:creationId xmlns:a16="http://schemas.microsoft.com/office/drawing/2014/main" id="{81D70BE9-4F06-69DE-08A3-4D76A491EF4E}"/>
                  </a:ext>
                </a:extLst>
              </p:cNvPr>
              <p:cNvSpPr txBox="1"/>
              <p:nvPr/>
            </p:nvSpPr>
            <p:spPr>
              <a:xfrm>
                <a:off x="956035" y="2558776"/>
                <a:ext cx="255408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050" i="1" dirty="0">
                    <a:solidFill>
                      <a:schemeClr val="tx2"/>
                    </a:solidFill>
                    <a:latin typeface="+mj-lt"/>
                    <a:ea typeface="Montserrat" charset="0"/>
                    <a:cs typeface="Poppins Light" panose="00000400000000000000" pitchFamily="50" charset="0"/>
                  </a:rPr>
                  <a:t>Ne pas changer la taille d’un élément</a:t>
                </a:r>
              </a:p>
            </p:txBody>
          </p:sp>
        </p:grp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8ABE3E93-D125-A184-DAF0-BADA819A7B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013" y="2820308"/>
              <a:ext cx="966019" cy="96601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37CAE25C-A2A1-3D26-1A44-147CD02C672F}"/>
              </a:ext>
            </a:extLst>
          </p:cNvPr>
          <p:cNvGrpSpPr/>
          <p:nvPr/>
        </p:nvGrpSpPr>
        <p:grpSpPr>
          <a:xfrm>
            <a:off x="5198150" y="5065822"/>
            <a:ext cx="2554081" cy="1227550"/>
            <a:chOff x="956035" y="2558776"/>
            <a:chExt cx="2554081" cy="1227550"/>
          </a:xfrm>
        </p:grpSpPr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F5F1DE19-39B3-8652-52DE-C6AD347F162B}"/>
                </a:ext>
              </a:extLst>
            </p:cNvPr>
            <p:cNvGrpSpPr/>
            <p:nvPr/>
          </p:nvGrpSpPr>
          <p:grpSpPr>
            <a:xfrm>
              <a:off x="956035" y="2558776"/>
              <a:ext cx="2554081" cy="1227550"/>
              <a:chOff x="956035" y="2558776"/>
              <a:chExt cx="2554081" cy="1227550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00BEC8D-1E3D-9CF6-D730-3B13D135FE0E}"/>
                  </a:ext>
                </a:extLst>
              </p:cNvPr>
              <p:cNvSpPr/>
              <p:nvPr/>
            </p:nvSpPr>
            <p:spPr>
              <a:xfrm>
                <a:off x="1025013" y="2820307"/>
                <a:ext cx="966019" cy="96601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98" name="TextBox 22">
                <a:extLst>
                  <a:ext uri="{FF2B5EF4-FFF2-40B4-BE49-F238E27FC236}">
                    <a16:creationId xmlns:a16="http://schemas.microsoft.com/office/drawing/2014/main" id="{088A44A5-FD09-29C4-20D2-04439FA110C0}"/>
                  </a:ext>
                </a:extLst>
              </p:cNvPr>
              <p:cNvSpPr txBox="1"/>
              <p:nvPr/>
            </p:nvSpPr>
            <p:spPr>
              <a:xfrm>
                <a:off x="956035" y="2558776"/>
                <a:ext cx="255408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050" i="1" dirty="0">
                    <a:solidFill>
                      <a:schemeClr val="tx2"/>
                    </a:solidFill>
                    <a:latin typeface="+mj-lt"/>
                    <a:ea typeface="Montserrat" charset="0"/>
                    <a:cs typeface="Poppins Light" panose="00000400000000000000" pitchFamily="50" charset="0"/>
                  </a:rPr>
                  <a:t>Ne pas utiliser de </a:t>
                </a:r>
                <a:r>
                  <a:rPr lang="fr-FR" sz="1050" i="1" dirty="0" err="1">
                    <a:solidFill>
                      <a:schemeClr val="tx2"/>
                    </a:solidFill>
                    <a:latin typeface="+mj-lt"/>
                    <a:ea typeface="Montserrat" charset="0"/>
                    <a:cs typeface="Poppins Light" panose="00000400000000000000" pitchFamily="50" charset="0"/>
                  </a:rPr>
                  <a:t>baseline</a:t>
                </a:r>
                <a:r>
                  <a:rPr lang="fr-FR" sz="1050" i="1" dirty="0">
                    <a:solidFill>
                      <a:schemeClr val="tx2"/>
                    </a:solidFill>
                    <a:latin typeface="+mj-lt"/>
                    <a:ea typeface="Montserrat" charset="0"/>
                    <a:cs typeface="Poppins Light" panose="00000400000000000000" pitchFamily="50" charset="0"/>
                  </a:rPr>
                  <a:t> supplémentaire</a:t>
                </a:r>
              </a:p>
            </p:txBody>
          </p:sp>
        </p:grp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D4C2BBFC-7688-D292-F65A-BBD2013238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013" y="2820308"/>
              <a:ext cx="966019" cy="96601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ED8AF81C-1C66-5C58-638E-81845312A260}"/>
              </a:ext>
            </a:extLst>
          </p:cNvPr>
          <p:cNvGrpSpPr/>
          <p:nvPr/>
        </p:nvGrpSpPr>
        <p:grpSpPr>
          <a:xfrm>
            <a:off x="2794430" y="2558776"/>
            <a:ext cx="2554081" cy="1227550"/>
            <a:chOff x="956035" y="2558776"/>
            <a:chExt cx="2554081" cy="1227550"/>
          </a:xfrm>
        </p:grpSpPr>
        <p:grpSp>
          <p:nvGrpSpPr>
            <p:cNvPr id="100" name="Groupe 99">
              <a:extLst>
                <a:ext uri="{FF2B5EF4-FFF2-40B4-BE49-F238E27FC236}">
                  <a16:creationId xmlns:a16="http://schemas.microsoft.com/office/drawing/2014/main" id="{3E04E8FE-3EE7-5E82-832A-FA67821E0D1C}"/>
                </a:ext>
              </a:extLst>
            </p:cNvPr>
            <p:cNvGrpSpPr/>
            <p:nvPr/>
          </p:nvGrpSpPr>
          <p:grpSpPr>
            <a:xfrm>
              <a:off x="956035" y="2558776"/>
              <a:ext cx="2554081" cy="1227550"/>
              <a:chOff x="956035" y="2558776"/>
              <a:chExt cx="2554081" cy="1227550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E799BF7-2793-A777-E74F-551116F336CA}"/>
                  </a:ext>
                </a:extLst>
              </p:cNvPr>
              <p:cNvSpPr/>
              <p:nvPr/>
            </p:nvSpPr>
            <p:spPr>
              <a:xfrm>
                <a:off x="1025013" y="2820307"/>
                <a:ext cx="966019" cy="96601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103" name="TextBox 22">
                <a:extLst>
                  <a:ext uri="{FF2B5EF4-FFF2-40B4-BE49-F238E27FC236}">
                    <a16:creationId xmlns:a16="http://schemas.microsoft.com/office/drawing/2014/main" id="{8CD428DE-308A-2218-4DF8-E766CBCBC35D}"/>
                  </a:ext>
                </a:extLst>
              </p:cNvPr>
              <p:cNvSpPr txBox="1"/>
              <p:nvPr/>
            </p:nvSpPr>
            <p:spPr>
              <a:xfrm>
                <a:off x="956035" y="2558776"/>
                <a:ext cx="25540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050" i="1" dirty="0">
                    <a:solidFill>
                      <a:schemeClr val="tx2"/>
                    </a:solidFill>
                    <a:latin typeface="+mj-lt"/>
                    <a:ea typeface="Montserrat" charset="0"/>
                    <a:cs typeface="Poppins Light" panose="00000400000000000000" pitchFamily="50" charset="0"/>
                  </a:rPr>
                  <a:t>Ne pas utiliser un monochrome autre</a:t>
                </a:r>
              </a:p>
            </p:txBody>
          </p:sp>
        </p:grp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BEF90E78-8F4F-1950-40E2-237AC159B0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013" y="2820308"/>
              <a:ext cx="966019" cy="96601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812B44F2-B98E-F750-7729-38D89C152765}"/>
              </a:ext>
            </a:extLst>
          </p:cNvPr>
          <p:cNvGrpSpPr/>
          <p:nvPr/>
        </p:nvGrpSpPr>
        <p:grpSpPr>
          <a:xfrm>
            <a:off x="589646" y="3812299"/>
            <a:ext cx="2554081" cy="1227550"/>
            <a:chOff x="956035" y="2558776"/>
            <a:chExt cx="2554081" cy="1227550"/>
          </a:xfrm>
        </p:grpSpPr>
        <p:grpSp>
          <p:nvGrpSpPr>
            <p:cNvPr id="105" name="Groupe 104">
              <a:extLst>
                <a:ext uri="{FF2B5EF4-FFF2-40B4-BE49-F238E27FC236}">
                  <a16:creationId xmlns:a16="http://schemas.microsoft.com/office/drawing/2014/main" id="{C4DBAD7A-4757-D864-7A81-AB889B5B2AFF}"/>
                </a:ext>
              </a:extLst>
            </p:cNvPr>
            <p:cNvGrpSpPr/>
            <p:nvPr/>
          </p:nvGrpSpPr>
          <p:grpSpPr>
            <a:xfrm>
              <a:off x="956035" y="2558776"/>
              <a:ext cx="2554081" cy="1227550"/>
              <a:chOff x="956035" y="2558776"/>
              <a:chExt cx="2554081" cy="122755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1CA30DB-10CF-1C45-9E7A-47F1F8A02952}"/>
                  </a:ext>
                </a:extLst>
              </p:cNvPr>
              <p:cNvSpPr/>
              <p:nvPr/>
            </p:nvSpPr>
            <p:spPr>
              <a:xfrm>
                <a:off x="1025013" y="2820307"/>
                <a:ext cx="966019" cy="96601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108" name="TextBox 22">
                <a:extLst>
                  <a:ext uri="{FF2B5EF4-FFF2-40B4-BE49-F238E27FC236}">
                    <a16:creationId xmlns:a16="http://schemas.microsoft.com/office/drawing/2014/main" id="{3B6BBDFB-C983-AD4D-0C5C-57348590E23C}"/>
                  </a:ext>
                </a:extLst>
              </p:cNvPr>
              <p:cNvSpPr txBox="1"/>
              <p:nvPr/>
            </p:nvSpPr>
            <p:spPr>
              <a:xfrm>
                <a:off x="956035" y="2558776"/>
                <a:ext cx="25540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050" i="1" dirty="0">
                    <a:solidFill>
                      <a:schemeClr val="tx2"/>
                    </a:solidFill>
                    <a:latin typeface="+mj-lt"/>
                    <a:ea typeface="Montserrat" charset="0"/>
                    <a:cs typeface="Poppins Light" panose="00000400000000000000" pitchFamily="50" charset="0"/>
                  </a:rPr>
                  <a:t>Ne pas changer la typographie</a:t>
                </a:r>
              </a:p>
            </p:txBody>
          </p:sp>
        </p:grp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473C3A76-1330-9792-9711-76E24BFA63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013" y="2820308"/>
              <a:ext cx="966019" cy="96601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3" name="Image 112">
            <a:extLst>
              <a:ext uri="{FF2B5EF4-FFF2-40B4-BE49-F238E27FC236}">
                <a16:creationId xmlns:a16="http://schemas.microsoft.com/office/drawing/2014/main" id="{D9BC0B34-86CE-5CB2-E5C2-9EE6D02F05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34"/>
          <a:stretch/>
        </p:blipFill>
        <p:spPr>
          <a:xfrm>
            <a:off x="752870" y="4195097"/>
            <a:ext cx="151104" cy="580483"/>
          </a:xfrm>
          <a:prstGeom prst="rect">
            <a:avLst/>
          </a:prstGeom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7E803036-44D2-618B-BA92-DD8C82AAB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1"/>
          <a:stretch/>
        </p:blipFill>
        <p:spPr>
          <a:xfrm>
            <a:off x="752870" y="5533952"/>
            <a:ext cx="313931" cy="321951"/>
          </a:xfrm>
          <a:prstGeom prst="rect">
            <a:avLst/>
          </a:prstGeom>
        </p:spPr>
      </p:pic>
      <p:graphicFrame>
        <p:nvGraphicFramePr>
          <p:cNvPr id="119" name="Objet 118">
            <a:extLst>
              <a:ext uri="{FF2B5EF4-FFF2-40B4-BE49-F238E27FC236}">
                <a16:creationId xmlns:a16="http://schemas.microsoft.com/office/drawing/2014/main" id="{C37B3823-A774-FEF5-F0D6-9F33DD3092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20792"/>
              </p:ext>
            </p:extLst>
          </p:nvPr>
        </p:nvGraphicFramePr>
        <p:xfrm>
          <a:off x="5520006" y="3108568"/>
          <a:ext cx="148834" cy="14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152000" imgH="1152000" progId="">
                  <p:embed/>
                </p:oleObj>
              </mc:Choice>
              <mc:Fallback>
                <p:oleObj r:id="rId8" imgW="1152000" imgH="1152000" progId="">
                  <p:embed/>
                  <p:pic>
                    <p:nvPicPr>
                      <p:cNvPr id="21" name="Objet 20">
                        <a:extLst>
                          <a:ext uri="{FF2B5EF4-FFF2-40B4-BE49-F238E27FC236}">
                            <a16:creationId xmlns:a16="http://schemas.microsoft.com/office/drawing/2014/main" id="{23D60E7D-9758-160F-22CF-460D306F2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0006" y="3108568"/>
                        <a:ext cx="148834" cy="14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TextBox 22">
            <a:extLst>
              <a:ext uri="{FF2B5EF4-FFF2-40B4-BE49-F238E27FC236}">
                <a16:creationId xmlns:a16="http://schemas.microsoft.com/office/drawing/2014/main" id="{B41A198A-4A4D-090C-03CE-6F3E3AA06555}"/>
              </a:ext>
            </a:extLst>
          </p:cNvPr>
          <p:cNvSpPr txBox="1"/>
          <p:nvPr/>
        </p:nvSpPr>
        <p:spPr>
          <a:xfrm>
            <a:off x="5361375" y="5832544"/>
            <a:ext cx="8180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50" dirty="0">
                <a:solidFill>
                  <a:schemeClr val="tx2"/>
                </a:solidFill>
                <a:latin typeface="All Round Gothic Demi" panose="020B0703020202020104" pitchFamily="34" charset="0"/>
                <a:ea typeface="Montserrat" charset="0"/>
                <a:cs typeface="Poppins Light" panose="00000400000000000000" pitchFamily="50" charset="0"/>
              </a:rPr>
              <a:t>by Soluris</a:t>
            </a:r>
          </a:p>
        </p:txBody>
      </p:sp>
    </p:spTree>
    <p:extLst>
      <p:ext uri="{BB962C8B-B14F-4D97-AF65-F5344CB8AC3E}">
        <p14:creationId xmlns:p14="http://schemas.microsoft.com/office/powerpoint/2010/main" val="32291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8949A-5053-550F-45E4-05A89696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Univers graphiques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693AB-A901-7C16-C65E-05DF4A218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36" y="2144716"/>
            <a:ext cx="7969927" cy="742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solidFill>
                  <a:schemeClr val="tx2"/>
                </a:solidFill>
                <a:latin typeface="+mj-lt"/>
                <a:cs typeface="Poppins Light" panose="00000400000000000000" pitchFamily="50" charset="0"/>
              </a:rPr>
              <a:t>L’identité visuelle nécessite un univers graphique cohérent afin de garantir une utilisation harmonieuse sur l’ensemble des supports produits. </a:t>
            </a:r>
          </a:p>
        </p:txBody>
      </p:sp>
      <p:pic>
        <p:nvPicPr>
          <p:cNvPr id="63" name="Image 6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C6AC2B8-F61A-97E0-EBCB-ED6A080D35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20" y="3705267"/>
            <a:ext cx="3721608" cy="1551432"/>
          </a:xfrm>
          <a:prstGeom prst="rect">
            <a:avLst/>
          </a:prstGeom>
        </p:spPr>
      </p:pic>
      <p:sp>
        <p:nvSpPr>
          <p:cNvPr id="110" name="TextBox 22">
            <a:extLst>
              <a:ext uri="{FF2B5EF4-FFF2-40B4-BE49-F238E27FC236}">
                <a16:creationId xmlns:a16="http://schemas.microsoft.com/office/drawing/2014/main" id="{F328B3C3-893C-17B3-D40E-0CB158DDA238}"/>
              </a:ext>
            </a:extLst>
          </p:cNvPr>
          <p:cNvSpPr txBox="1"/>
          <p:nvPr/>
        </p:nvSpPr>
        <p:spPr>
          <a:xfrm>
            <a:off x="5147786" y="2861569"/>
            <a:ext cx="3669256" cy="2769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chemeClr val="tx2"/>
                </a:solidFill>
                <a:latin typeface="+mj-lt"/>
                <a:ea typeface="Montserrat" charset="0"/>
                <a:cs typeface="Poppins Light" panose="00000400000000000000" pitchFamily="50" charset="0"/>
              </a:rPr>
              <a:t>Le logotype « </a:t>
            </a:r>
            <a:r>
              <a:rPr lang="fr-FR" sz="1200" dirty="0" err="1">
                <a:solidFill>
                  <a:schemeClr val="tx2"/>
                </a:solidFill>
                <a:latin typeface="+mj-lt"/>
                <a:ea typeface="Montserrat" charset="0"/>
                <a:cs typeface="Poppins Light" panose="00000400000000000000" pitchFamily="50" charset="0"/>
              </a:rPr>
              <a:t>Madis</a:t>
            </a:r>
            <a:r>
              <a:rPr lang="fr-FR" sz="1200" dirty="0">
                <a:solidFill>
                  <a:schemeClr val="tx2"/>
                </a:solidFill>
                <a:latin typeface="+mj-lt"/>
                <a:ea typeface="Montserrat" charset="0"/>
                <a:cs typeface="Poppins Light" panose="00000400000000000000" pitchFamily="50" charset="0"/>
              </a:rPr>
              <a:t> RGPD » repris</a:t>
            </a:r>
          </a:p>
        </p:txBody>
      </p: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D230A4B0-C07F-B948-F97A-9D0949F9B451}"/>
              </a:ext>
            </a:extLst>
          </p:cNvPr>
          <p:cNvCxnSpPr>
            <a:cxnSpLocks/>
            <a:stCxn id="110" idx="1"/>
          </p:cNvCxnSpPr>
          <p:nvPr/>
        </p:nvCxnSpPr>
        <p:spPr>
          <a:xfrm flipH="1">
            <a:off x="4734066" y="3000069"/>
            <a:ext cx="413720" cy="655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25" name="TextBox 22">
            <a:extLst>
              <a:ext uri="{FF2B5EF4-FFF2-40B4-BE49-F238E27FC236}">
                <a16:creationId xmlns:a16="http://schemas.microsoft.com/office/drawing/2014/main" id="{5CEE170A-2071-5A8E-1EFB-863E015EEA73}"/>
              </a:ext>
            </a:extLst>
          </p:cNvPr>
          <p:cNvSpPr txBox="1"/>
          <p:nvPr/>
        </p:nvSpPr>
        <p:spPr>
          <a:xfrm>
            <a:off x="174172" y="5823398"/>
            <a:ext cx="3669256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chemeClr val="tx2"/>
                </a:solidFill>
                <a:latin typeface="+mj-lt"/>
                <a:ea typeface="Montserrat" charset="0"/>
                <a:cs typeface="Poppins Light" panose="00000400000000000000" pitchFamily="50" charset="0"/>
              </a:rPr>
              <a:t>Ajout de « cyber » en référence à la cybersécurité</a:t>
            </a:r>
          </a:p>
        </p:txBody>
      </p: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33BD664B-E365-09A4-698A-CF4DC7B66DB7}"/>
              </a:ext>
            </a:extLst>
          </p:cNvPr>
          <p:cNvCxnSpPr>
            <a:cxnSpLocks/>
            <a:stCxn id="125" idx="0"/>
          </p:cNvCxnSpPr>
          <p:nvPr/>
        </p:nvCxnSpPr>
        <p:spPr>
          <a:xfrm flipV="1">
            <a:off x="2008800" y="5144210"/>
            <a:ext cx="934698" cy="679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7" name="TextBox 22">
            <a:extLst>
              <a:ext uri="{FF2B5EF4-FFF2-40B4-BE49-F238E27FC236}">
                <a16:creationId xmlns:a16="http://schemas.microsoft.com/office/drawing/2014/main" id="{D17E01EC-4409-C931-15B2-528E540C8512}"/>
              </a:ext>
            </a:extLst>
          </p:cNvPr>
          <p:cNvSpPr txBox="1"/>
          <p:nvPr/>
        </p:nvSpPr>
        <p:spPr>
          <a:xfrm>
            <a:off x="4563289" y="5256699"/>
            <a:ext cx="4245043" cy="2769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chemeClr val="tx2"/>
                </a:solidFill>
                <a:latin typeface="+mj-lt"/>
                <a:ea typeface="Montserrat" charset="0"/>
                <a:cs typeface="Poppins Light" panose="00000400000000000000" pitchFamily="50" charset="0"/>
              </a:rPr>
              <a:t>Symbolisation du « regard » numérique via un œil dans le « b »</a:t>
            </a:r>
          </a:p>
        </p:txBody>
      </p: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B7B8DBF2-ED76-E3B4-F6D9-4D1749351516}"/>
              </a:ext>
            </a:extLst>
          </p:cNvPr>
          <p:cNvCxnSpPr>
            <a:cxnSpLocks/>
            <a:stCxn id="127" idx="1"/>
          </p:cNvCxnSpPr>
          <p:nvPr/>
        </p:nvCxnSpPr>
        <p:spPr>
          <a:xfrm flipH="1" flipV="1">
            <a:off x="4245188" y="4841966"/>
            <a:ext cx="318101" cy="553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950197215"/>
      </p:ext>
    </p:extLst>
  </p:cSld>
  <p:clrMapOvr>
    <a:masterClrMapping/>
  </p:clrMapOvr>
</p:sld>
</file>

<file path=ppt/theme/theme1.xml><?xml version="1.0" encoding="utf-8"?>
<a:theme xmlns:a="http://schemas.openxmlformats.org/drawingml/2006/main" name="soluris">
  <a:themeElements>
    <a:clrScheme name="Personnalisé 1">
      <a:dk1>
        <a:srgbClr val="003D6F"/>
      </a:dk1>
      <a:lt1>
        <a:srgbClr val="FFFFFF"/>
      </a:lt1>
      <a:dk2>
        <a:srgbClr val="003D6F"/>
      </a:dk2>
      <a:lt2>
        <a:srgbClr val="003D6F"/>
      </a:lt2>
      <a:accent1>
        <a:srgbClr val="65A5DA"/>
      </a:accent1>
      <a:accent2>
        <a:srgbClr val="EE7122"/>
      </a:accent2>
      <a:accent3>
        <a:srgbClr val="F47933"/>
      </a:accent3>
      <a:accent4>
        <a:srgbClr val="42506A"/>
      </a:accent4>
      <a:accent5>
        <a:srgbClr val="646B75"/>
      </a:accent5>
      <a:accent6>
        <a:srgbClr val="D78C55"/>
      </a:accent6>
      <a:hlink>
        <a:srgbClr val="785F5F"/>
      </a:hlink>
      <a:folHlink>
        <a:srgbClr val="42506A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_Soluris" id="{A840D782-DED5-4E99-B09F-AA86237E3DD5}" vid="{2AAD2598-B72F-4B52-8ED4-D65C8E42A2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5BE69567C2914498DE3397BD712ADC" ma:contentTypeVersion="12" ma:contentTypeDescription="Crée un document." ma:contentTypeScope="" ma:versionID="fdd981f99c37ba0f07ba5efa684f9430">
  <xsd:schema xmlns:xsd="http://www.w3.org/2001/XMLSchema" xmlns:xs="http://www.w3.org/2001/XMLSchema" xmlns:p="http://schemas.microsoft.com/office/2006/metadata/properties" xmlns:ns2="9ab803f0-b8d8-4acb-ae07-2ef188e563b0" xmlns:ns3="bcb1f1fb-9265-4229-965f-ac9903b2770f" targetNamespace="http://schemas.microsoft.com/office/2006/metadata/properties" ma:root="true" ma:fieldsID="5b57cf9af598a4eec700885c599cac87" ns2:_="" ns3:_="">
    <xsd:import namespace="9ab803f0-b8d8-4acb-ae07-2ef188e563b0"/>
    <xsd:import namespace="bcb1f1fb-9265-4229-965f-ac9903b277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803f0-b8d8-4acb-ae07-2ef188e563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d4cc6c71-e70d-452a-84fd-cb21884bfc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1f1fb-9265-4229-965f-ac9903b277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339d04e-b209-426e-9be4-475bf70bb23a}" ma:internalName="TaxCatchAll" ma:showField="CatchAllData" ma:web="bcb1f1fb-9265-4229-965f-ac9903b277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b1f1fb-9265-4229-965f-ac9903b2770f" xsi:nil="true"/>
    <lcf76f155ced4ddcb4097134ff3c332f xmlns="9ab803f0-b8d8-4acb-ae07-2ef188e563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5F6243-BECF-46CA-B177-A1C19215C496}"/>
</file>

<file path=customXml/itemProps2.xml><?xml version="1.0" encoding="utf-8"?>
<ds:datastoreItem xmlns:ds="http://schemas.openxmlformats.org/officeDocument/2006/customXml" ds:itemID="{22BFB4B1-D4B0-44A9-B90F-A8063391BB6F}"/>
</file>

<file path=customXml/itemProps3.xml><?xml version="1.0" encoding="utf-8"?>
<ds:datastoreItem xmlns:ds="http://schemas.openxmlformats.org/officeDocument/2006/customXml" ds:itemID="{1A041A7D-930C-46E9-9DA5-48431C6A7D17}"/>
</file>

<file path=docProps/app.xml><?xml version="1.0" encoding="utf-8"?>
<Properties xmlns="http://schemas.openxmlformats.org/officeDocument/2006/extended-properties" xmlns:vt="http://schemas.openxmlformats.org/officeDocument/2006/docPropsVTypes">
  <Template>1 - Présentation_Soluris - modèle</Template>
  <TotalTime>89</TotalTime>
  <Words>615</Words>
  <Application>Microsoft Office PowerPoint</Application>
  <PresentationFormat>Affichage à l'écran (4:3)</PresentationFormat>
  <Paragraphs>108</Paragraphs>
  <Slides>11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All Round Gothic Demi</vt:lpstr>
      <vt:lpstr>Arial</vt:lpstr>
      <vt:lpstr>Calibri</vt:lpstr>
      <vt:lpstr>Louis George Café</vt:lpstr>
      <vt:lpstr>Nunito</vt:lpstr>
      <vt:lpstr>Poppins Light</vt:lpstr>
      <vt:lpstr>TeXGyreAdventor</vt:lpstr>
      <vt:lpstr>soluris</vt:lpstr>
      <vt:lpstr>Charte graphique</vt:lpstr>
      <vt:lpstr>Sommaire</vt:lpstr>
      <vt:lpstr>Construction graphique</vt:lpstr>
      <vt:lpstr>Codes couleurs</vt:lpstr>
      <vt:lpstr>Versions monochromes</vt:lpstr>
      <vt:lpstr>Caractéristiques typographiques</vt:lpstr>
      <vt:lpstr>Adaptabilité multi-supports</vt:lpstr>
      <vt:lpstr>Usages interdits</vt:lpstr>
      <vt:lpstr>Univers graphiques</vt:lpstr>
      <vt:lpstr>Conformité RGAA – partie 1</vt:lpstr>
      <vt:lpstr>Conformité RGAA – partie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Charte graphique Madis cyber</dc:title>
  <dc:creator>Luce-Emilie MARQUANT</dc:creator>
  <cp:lastModifiedBy>Luce-Emilie MARQUANT</cp:lastModifiedBy>
  <cp:revision>2</cp:revision>
  <dcterms:created xsi:type="dcterms:W3CDTF">2022-07-07T07:02:50Z</dcterms:created>
  <dcterms:modified xsi:type="dcterms:W3CDTF">2022-07-07T09:35:12Z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0x0101009F5BE69567C2914498DE3397BD712ADC</vt:lpwstr>
  </property>
</Properties>
</file>